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328" r:id="rId3"/>
    <p:sldId id="273" r:id="rId4"/>
    <p:sldId id="342" r:id="rId5"/>
    <p:sldId id="343" r:id="rId6"/>
    <p:sldId id="336" r:id="rId7"/>
    <p:sldId id="258" r:id="rId8"/>
    <p:sldId id="340" r:id="rId9"/>
    <p:sldId id="344" r:id="rId10"/>
    <p:sldId id="345" r:id="rId11"/>
    <p:sldId id="339" r:id="rId12"/>
    <p:sldId id="266" r:id="rId13"/>
    <p:sldId id="346" r:id="rId14"/>
    <p:sldId id="263" r:id="rId15"/>
    <p:sldId id="337" r:id="rId16"/>
    <p:sldId id="338" r:id="rId17"/>
    <p:sldId id="348" r:id="rId18"/>
    <p:sldId id="325" r:id="rId19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6" pos="3840" userDrawn="1">
          <p15:clr>
            <a:srgbClr val="A4A3A4"/>
          </p15:clr>
        </p15:guide>
        <p15:guide id="9" orient="horz" pos="4110" userDrawn="1">
          <p15:clr>
            <a:srgbClr val="A4A3A4"/>
          </p15:clr>
        </p15:guide>
        <p15:guide id="10" pos="29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B56D"/>
    <a:srgbClr val="3E516A"/>
    <a:srgbClr val="ECD79B"/>
    <a:srgbClr val="334967"/>
    <a:srgbClr val="91B375"/>
    <a:srgbClr val="D298CE"/>
    <a:srgbClr val="BBC1FF"/>
    <a:srgbClr val="3070AB"/>
    <a:srgbClr val="4A6B94"/>
    <a:srgbClr val="6377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281" autoAdjust="0"/>
  </p:normalViewPr>
  <p:slideViewPr>
    <p:cSldViewPr snapToGrid="0">
      <p:cViewPr varScale="1">
        <p:scale>
          <a:sx n="76" d="100"/>
          <a:sy n="76" d="100"/>
        </p:scale>
        <p:origin x="76" y="368"/>
      </p:cViewPr>
      <p:guideLst>
        <p:guide pos="3840"/>
        <p:guide orient="horz" pos="4110"/>
        <p:guide pos="293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presProps" Target="pres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notesMaster" Target="notesMasters/notesMaster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tableStyles" Target="tableStyle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theme" Target="theme/theme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viewProps" Target="viewProps.xml" 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 применением ЦИМ</c:v>
                </c:pt>
              </c:strCache>
            </c:strRef>
          </c:tx>
          <c:spPr>
            <a:solidFill>
              <a:srgbClr val="D7B56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 
(1 полугодие)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</c:v>
                </c:pt>
                <c:pt idx="1">
                  <c:v>22</c:v>
                </c:pt>
                <c:pt idx="2">
                  <c:v>12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9F-4F63-8B49-2A829A71E9B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 применения ЦИМ</c:v>
                </c:pt>
              </c:strCache>
            </c:strRef>
          </c:tx>
          <c:spPr>
            <a:solidFill>
              <a:srgbClr val="33496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 
(1 полугодие)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174</c:v>
                </c:pt>
                <c:pt idx="1">
                  <c:v>204</c:v>
                </c:pt>
                <c:pt idx="2">
                  <c:v>141</c:v>
                </c:pt>
                <c:pt idx="3">
                  <c:v>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9F-4F63-8B49-2A829A71E9B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55"/>
        <c:overlap val="-70"/>
        <c:axId val="116258688"/>
        <c:axId val="117297152"/>
      </c:barChart>
      <c:catAx>
        <c:axId val="116258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17297152"/>
        <c:crosses val="autoZero"/>
        <c:auto val="1"/>
        <c:lblAlgn val="ctr"/>
        <c:lblOffset val="100"/>
        <c:noMultiLvlLbl val="0"/>
      </c:catAx>
      <c:valAx>
        <c:axId val="117297152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tx1">
                      <a:lumMod val="5000"/>
                      <a:lumOff val="95000"/>
                    </a:schemeClr>
                  </a:gs>
                  <a:gs pos="0">
                    <a:schemeClr val="tx1">
                      <a:lumMod val="25000"/>
                      <a:lumOff val="7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16258688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solidFill>
            <a:srgbClr val="334967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6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E3CC9A-5E2B-40C6-8A8E-6A973B73D25D}" type="datetimeFigureOut">
              <a:rPr lang="ru-RU" smtClean="0"/>
              <a:t>31.07.2025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6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6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3CE425-6C4D-4246-B188-E4CA39643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557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 /><Relationship Id="rId1" Type="http://schemas.openxmlformats.org/officeDocument/2006/relationships/notesMaster" Target="../notesMasters/notesMaster1.xml" 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 /><Relationship Id="rId1" Type="http://schemas.openxmlformats.org/officeDocument/2006/relationships/notesMaster" Target="../notesMasters/notesMaster1.xml" 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3CE425-6C4D-4246-B188-E4CA3964333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9072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3CE425-6C4D-4246-B188-E4CA3964333A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303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highlight>
                <a:srgbClr val="FFFF00"/>
              </a:highligh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3CE425-6C4D-4246-B188-E4CA3964333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693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3CE425-6C4D-4246-B188-E4CA3964333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813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3CE425-6C4D-4246-B188-E4CA3964333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954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8214E7-EF3E-7D3B-34B6-CB52B3DAFF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8EDD8791-9EFA-1732-F751-925D0453CA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BC6A72A9-6D00-B15F-C4EF-721BF916CF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09CBA3C-8E46-3B4D-EDA3-47841E3403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3CE425-6C4D-4246-B188-E4CA3964333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108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3CE425-6C4D-4246-B188-E4CA3964333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5717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3CE425-6C4D-4246-B188-E4CA3964333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323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3CE425-6C4D-4246-B188-E4CA3964333A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0850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3CE425-6C4D-4246-B188-E4CA3964333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731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F2768-F39A-4E49-A556-FDD037128CA1}" type="datetime1">
              <a:rPr lang="ru-RU" smtClean="0"/>
              <a:t>31.07.2025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31418-F882-4AB8-B9D6-A86336FEE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819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A212-1F54-46B8-A5C9-223931876CCD}" type="datetime1">
              <a:rPr lang="ru-RU" smtClean="0"/>
              <a:t>31.07.2025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31418-F882-4AB8-B9D6-A86336FEE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927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59EC4-0F59-4593-AF3D-18343476E3B8}" type="datetime1">
              <a:rPr lang="ru-RU" smtClean="0"/>
              <a:t>31.07.2025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31418-F882-4AB8-B9D6-A86336FEE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252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исунок 9">
            <a:extLst>
              <a:ext uri="{FF2B5EF4-FFF2-40B4-BE49-F238E27FC236}">
                <a16:creationId xmlns:a16="http://schemas.microsoft.com/office/drawing/2014/main" id="{F1DB2C0F-AAB6-40B8-8680-1871B79DD3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81675" y="0"/>
            <a:ext cx="6410325" cy="6857999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2602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DDFDD1-73D5-463D-B7B9-B39F7B2F6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6787" y="370235"/>
            <a:ext cx="5625000" cy="66888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8" name="Рисунок 7">
            <a:extLst>
              <a:ext uri="{FF2B5EF4-FFF2-40B4-BE49-F238E27FC236}">
                <a16:creationId xmlns:a16="http://schemas.microsoft.com/office/drawing/2014/main" id="{D7A1320A-1390-44C8-9D96-457E4E8D51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6000" y="365125"/>
            <a:ext cx="5220737" cy="6127750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398A2C93-7DAF-47FE-936C-C92361EFF2D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46266" y="1309573"/>
            <a:ext cx="5625000" cy="211455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3625106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DDFDD1-73D5-463D-B7B9-B39F7B2F6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000" y="323493"/>
            <a:ext cx="5625000" cy="6688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398A2C93-7DAF-47FE-936C-C92361EFF2D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5479" y="1262831"/>
            <a:ext cx="5625000" cy="5271676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AE8A562-A25C-4DC8-BAC6-CCC05775792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42063" y="323850"/>
            <a:ext cx="5603875" cy="6389688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925099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7768E-87A5-45DA-A6C4-969B64034B71}" type="datetime1">
              <a:rPr lang="ru-RU" smtClean="0"/>
              <a:t>31.07.2025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31418-F882-4AB8-B9D6-A86336FEE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063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288CA-BD31-453D-BD19-40A9B952A3D8}" type="datetime1">
              <a:rPr lang="ru-RU" smtClean="0"/>
              <a:t>31.07.2025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31418-F882-4AB8-B9D6-A86336FEE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151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529C8-5025-4101-B17F-4AF8B710810C}" type="datetime1">
              <a:rPr lang="ru-RU" smtClean="0"/>
              <a:t>31.07.2025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31418-F882-4AB8-B9D6-A86336FEE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149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44360-7B3F-4C79-8DE7-5E61445577C4}" type="datetime1">
              <a:rPr lang="ru-RU" smtClean="0"/>
              <a:t>31.07.2025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31418-F882-4AB8-B9D6-A86336FEE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967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E978E-3D27-4AC6-A3C5-25B724832B34}" type="datetime1">
              <a:rPr lang="ru-RU" smtClean="0"/>
              <a:t>31.07.2025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31418-F882-4AB8-B9D6-A86336FEE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081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46A4B-ADE0-4C25-A0EA-D9825D6AB5E5}" type="datetime1">
              <a:rPr lang="ru-RU" smtClean="0"/>
              <a:t>31.07.2025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31418-F882-4AB8-B9D6-A86336FEE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5001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F6338-69F8-4FC5-8D5E-81141AABE0B9}" type="datetime1">
              <a:rPr lang="ru-RU" smtClean="0"/>
              <a:t>31.07.2025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31418-F882-4AB8-B9D6-A86336FEE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920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1EEAC-3330-4DDA-A17A-5E4F3E374B31}" type="datetime1">
              <a:rPr lang="ru-RU" smtClean="0"/>
              <a:t>31.07.2025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31418-F882-4AB8-B9D6-A86336FEE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02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theme" Target="../theme/theme1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89475-04D7-4256-A2DC-C91C0F7B662F}" type="datetime1">
              <a:rPr lang="ru-RU" smtClean="0"/>
              <a:t>31.07.2025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31418-F882-4AB8-B9D6-A86336FEE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015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2.xml" /><Relationship Id="rId4" Type="http://schemas.openxmlformats.org/officeDocument/2006/relationships/image" Target="../media/image2.png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13.xml" /><Relationship Id="rId4" Type="http://schemas.openxmlformats.org/officeDocument/2006/relationships/image" Target="../media/image17.png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13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 /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 /><Relationship Id="rId2" Type="http://schemas.openxmlformats.org/officeDocument/2006/relationships/notesSlide" Target="../notesSlides/notesSlide8.xml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21.png" /><Relationship Id="rId4" Type="http://schemas.openxmlformats.org/officeDocument/2006/relationships/image" Target="../media/image20.png" 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 /><Relationship Id="rId3" Type="http://schemas.openxmlformats.org/officeDocument/2006/relationships/image" Target="../media/image22.png" /><Relationship Id="rId7" Type="http://schemas.openxmlformats.org/officeDocument/2006/relationships/image" Target="../media/image26.png" /><Relationship Id="rId2" Type="http://schemas.openxmlformats.org/officeDocument/2006/relationships/notesSlide" Target="../notesSlides/notesSlide9.xml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25.png" /><Relationship Id="rId5" Type="http://schemas.openxmlformats.org/officeDocument/2006/relationships/image" Target="../media/image24.png" /><Relationship Id="rId4" Type="http://schemas.openxmlformats.org/officeDocument/2006/relationships/image" Target="../media/image23.png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 /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12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7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 /><Relationship Id="rId1" Type="http://schemas.openxmlformats.org/officeDocument/2006/relationships/slideLayout" Target="../slideLayouts/slideLayout7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 /><Relationship Id="rId2" Type="http://schemas.openxmlformats.org/officeDocument/2006/relationships/image" Target="../media/image28.jpeg" /><Relationship Id="rId1" Type="http://schemas.openxmlformats.org/officeDocument/2006/relationships/slideLayout" Target="../slideLayouts/slideLayout12.xml" 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 /><Relationship Id="rId3" Type="http://schemas.openxmlformats.org/officeDocument/2006/relationships/image" Target="../media/image3.png" /><Relationship Id="rId7" Type="http://schemas.openxmlformats.org/officeDocument/2006/relationships/image" Target="../media/image7.png" /><Relationship Id="rId2" Type="http://schemas.openxmlformats.org/officeDocument/2006/relationships/chart" Target="../charts/chart1.xml" /><Relationship Id="rId1" Type="http://schemas.openxmlformats.org/officeDocument/2006/relationships/slideLayout" Target="../slideLayouts/slideLayout14.xml" /><Relationship Id="rId6" Type="http://schemas.openxmlformats.org/officeDocument/2006/relationships/image" Target="../media/image6.png" /><Relationship Id="rId5" Type="http://schemas.openxmlformats.org/officeDocument/2006/relationships/image" Target="../media/image5.png" /><Relationship Id="rId10" Type="http://schemas.openxmlformats.org/officeDocument/2006/relationships/image" Target="../media/image10.png" /><Relationship Id="rId4" Type="http://schemas.openxmlformats.org/officeDocument/2006/relationships/image" Target="../media/image4.svg" /><Relationship Id="rId9" Type="http://schemas.openxmlformats.org/officeDocument/2006/relationships/image" Target="../media/image9.pn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 /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1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 /><Relationship Id="rId1" Type="http://schemas.openxmlformats.org/officeDocument/2006/relationships/slideLayout" Target="../slideLayouts/slideLayout13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3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13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13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13.xml" /><Relationship Id="rId4" Type="http://schemas.openxmlformats.org/officeDocument/2006/relationships/image" Target="../media/image15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1ED063C-6C3E-B21B-AD19-4709E08B061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86" r="9086"/>
          <a:stretch>
            <a:fillRect/>
          </a:stretch>
        </p:blipFill>
        <p:spPr>
          <a:solidFill>
            <a:schemeClr val="bg1">
              <a:alpha val="0"/>
            </a:schemeClr>
          </a:solidFill>
        </p:spPr>
      </p:pic>
      <p:sp>
        <p:nvSpPr>
          <p:cNvPr id="8" name="Текст 20">
            <a:extLst>
              <a:ext uri="{FF2B5EF4-FFF2-40B4-BE49-F238E27FC236}">
                <a16:creationId xmlns:a16="http://schemas.microsoft.com/office/drawing/2014/main" id="{1FBFB381-328C-4790-8FB0-DCF0DC9A03AB}"/>
              </a:ext>
            </a:extLst>
          </p:cNvPr>
          <p:cNvSpPr txBox="1">
            <a:spLocks/>
          </p:cNvSpPr>
          <p:nvPr/>
        </p:nvSpPr>
        <p:spPr>
          <a:xfrm>
            <a:off x="1011238" y="2573338"/>
            <a:ext cx="6442075" cy="164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indent="0" algn="ctr" defTabSz="914400" rtl="0" eaLnBrk="1" latinLnBrk="0" hangingPunct="1">
              <a:buFontTx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id="{81B021BF-A146-4486-952C-321C2E738A90}"/>
              </a:ext>
            </a:extLst>
          </p:cNvPr>
          <p:cNvSpPr/>
          <p:nvPr/>
        </p:nvSpPr>
        <p:spPr>
          <a:xfrm>
            <a:off x="0" y="-10104"/>
            <a:ext cx="9246000" cy="6868104"/>
          </a:xfrm>
          <a:custGeom>
            <a:avLst/>
            <a:gdLst>
              <a:gd name="connsiteX0" fmla="*/ 0 w 9246000"/>
              <a:gd name="connsiteY0" fmla="*/ 0 h 6868103"/>
              <a:gd name="connsiteX1" fmla="*/ 6096000 w 9246000"/>
              <a:gd name="connsiteY1" fmla="*/ 0 h 6868103"/>
              <a:gd name="connsiteX2" fmla="*/ 6096000 w 9246000"/>
              <a:gd name="connsiteY2" fmla="*/ 2032 h 6868103"/>
              <a:gd name="connsiteX3" fmla="*/ 9246000 w 9246000"/>
              <a:gd name="connsiteY3" fmla="*/ 2032 h 6868103"/>
              <a:gd name="connsiteX4" fmla="*/ 6096000 w 9246000"/>
              <a:gd name="connsiteY4" fmla="*/ 6868103 h 6868103"/>
              <a:gd name="connsiteX5" fmla="*/ 0 w 9246000"/>
              <a:gd name="connsiteY5" fmla="*/ 6868103 h 6868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46000" h="6868103">
                <a:moveTo>
                  <a:pt x="0" y="0"/>
                </a:moveTo>
                <a:lnTo>
                  <a:pt x="6096000" y="0"/>
                </a:lnTo>
                <a:lnTo>
                  <a:pt x="6096000" y="2032"/>
                </a:lnTo>
                <a:lnTo>
                  <a:pt x="9246000" y="2032"/>
                </a:lnTo>
                <a:lnTo>
                  <a:pt x="6096000" y="6868103"/>
                </a:lnTo>
                <a:lnTo>
                  <a:pt x="0" y="6868103"/>
                </a:lnTo>
                <a:close/>
              </a:path>
            </a:pathLst>
          </a:custGeom>
          <a:solidFill>
            <a:srgbClr val="3349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10" name="Полилиния: фигура 9">
            <a:extLst>
              <a:ext uri="{FF2B5EF4-FFF2-40B4-BE49-F238E27FC236}">
                <a16:creationId xmlns:a16="http://schemas.microsoft.com/office/drawing/2014/main" id="{93430012-BA3A-4636-B839-750794681A1D}"/>
              </a:ext>
            </a:extLst>
          </p:cNvPr>
          <p:cNvSpPr/>
          <p:nvPr/>
        </p:nvSpPr>
        <p:spPr>
          <a:xfrm>
            <a:off x="835155" y="2158894"/>
            <a:ext cx="7780845" cy="2530106"/>
          </a:xfrm>
          <a:custGeom>
            <a:avLst/>
            <a:gdLst>
              <a:gd name="connsiteX0" fmla="*/ 0 w 7780845"/>
              <a:gd name="connsiteY0" fmla="*/ 0 h 2530106"/>
              <a:gd name="connsiteX1" fmla="*/ 7780845 w 7780845"/>
              <a:gd name="connsiteY1" fmla="*/ 0 h 2530106"/>
              <a:gd name="connsiteX2" fmla="*/ 6620089 w 7780845"/>
              <a:gd name="connsiteY2" fmla="*/ 2530106 h 2530106"/>
              <a:gd name="connsiteX3" fmla="*/ 0 w 7780845"/>
              <a:gd name="connsiteY3" fmla="*/ 2530106 h 2530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80845" h="2530106">
                <a:moveTo>
                  <a:pt x="0" y="0"/>
                </a:moveTo>
                <a:lnTo>
                  <a:pt x="7780845" y="0"/>
                </a:lnTo>
                <a:lnTo>
                  <a:pt x="6620089" y="2530106"/>
                </a:lnTo>
                <a:lnTo>
                  <a:pt x="0" y="2530106"/>
                </a:lnTo>
                <a:close/>
              </a:path>
            </a:pathLst>
          </a:cu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highlight>
                <a:srgbClr val="FFFF00"/>
              </a:highlight>
            </a:endParaRPr>
          </a:p>
        </p:txBody>
      </p:sp>
      <p:sp>
        <p:nvSpPr>
          <p:cNvPr id="7" name="Полилиния: фигура 6">
            <a:extLst>
              <a:ext uri="{FF2B5EF4-FFF2-40B4-BE49-F238E27FC236}">
                <a16:creationId xmlns:a16="http://schemas.microsoft.com/office/drawing/2014/main" id="{E9811CCE-425E-421D-906F-FDB5FF116926}"/>
              </a:ext>
            </a:extLst>
          </p:cNvPr>
          <p:cNvSpPr/>
          <p:nvPr/>
        </p:nvSpPr>
        <p:spPr>
          <a:xfrm>
            <a:off x="6874669" y="4686300"/>
            <a:ext cx="578644" cy="469106"/>
          </a:xfrm>
          <a:custGeom>
            <a:avLst/>
            <a:gdLst>
              <a:gd name="connsiteX0" fmla="*/ 578644 w 578644"/>
              <a:gd name="connsiteY0" fmla="*/ 0 h 469106"/>
              <a:gd name="connsiteX1" fmla="*/ 0 w 578644"/>
              <a:gd name="connsiteY1" fmla="*/ 469106 h 469106"/>
              <a:gd name="connsiteX2" fmla="*/ 207169 w 578644"/>
              <a:gd name="connsiteY2" fmla="*/ 0 h 469106"/>
              <a:gd name="connsiteX3" fmla="*/ 578644 w 578644"/>
              <a:gd name="connsiteY3" fmla="*/ 0 h 469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644" h="469106">
                <a:moveTo>
                  <a:pt x="578644" y="0"/>
                </a:moveTo>
                <a:lnTo>
                  <a:pt x="0" y="469106"/>
                </a:lnTo>
                <a:lnTo>
                  <a:pt x="207169" y="0"/>
                </a:lnTo>
                <a:lnTo>
                  <a:pt x="578644" y="0"/>
                </a:lnTo>
                <a:close/>
              </a:path>
            </a:pathLst>
          </a:cu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6" name="Равнобедренный треугольник 5">
            <a:extLst>
              <a:ext uri="{FF2B5EF4-FFF2-40B4-BE49-F238E27FC236}">
                <a16:creationId xmlns:a16="http://schemas.microsoft.com/office/drawing/2014/main" id="{C3891D6C-164C-4F07-94B0-55B67C0190FD}"/>
              </a:ext>
            </a:extLst>
          </p:cNvPr>
          <p:cNvSpPr/>
          <p:nvPr/>
        </p:nvSpPr>
        <p:spPr>
          <a:xfrm>
            <a:off x="8211000" y="1809000"/>
            <a:ext cx="405000" cy="349894"/>
          </a:xfrm>
          <a:prstGeom prst="triangle">
            <a:avLst/>
          </a:pr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DAF865-96F5-4176-9983-A7D572FF73F1}"/>
              </a:ext>
            </a:extLst>
          </p:cNvPr>
          <p:cNvSpPr txBox="1"/>
          <p:nvPr/>
        </p:nvSpPr>
        <p:spPr>
          <a:xfrm>
            <a:off x="1326238" y="2836951"/>
            <a:ext cx="64420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334967"/>
                </a:solidFill>
                <a:cs typeface="Arial" panose="020B0604020202020204" pitchFamily="34" charset="0"/>
              </a:rPr>
              <a:t>Особенности и практический опыт рассмотрения ЦИМ </a:t>
            </a:r>
            <a:endParaRPr lang="ru-RU" sz="3200" dirty="0">
              <a:solidFill>
                <a:srgbClr val="334967"/>
              </a:solidFill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4B47ACE-24C3-7AC6-26BE-49A95F1B43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55" y="323062"/>
            <a:ext cx="4742698" cy="150266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BB35549-8231-0DDC-EB43-18E2813AC05F}"/>
              </a:ext>
            </a:extLst>
          </p:cNvPr>
          <p:cNvSpPr txBox="1"/>
          <p:nvPr/>
        </p:nvSpPr>
        <p:spPr>
          <a:xfrm>
            <a:off x="835155" y="5849488"/>
            <a:ext cx="6693692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ru-RU" b="1" dirty="0">
                <a:solidFill>
                  <a:schemeClr val="bg1"/>
                </a:solidFill>
                <a:cs typeface="Arial" panose="020B0604020202020204" pitchFamily="34" charset="0"/>
              </a:rPr>
              <a:t>Сабельников Александр Николаевич</a:t>
            </a:r>
          </a:p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ru-RU" sz="1200" b="1" dirty="0">
                <a:solidFill>
                  <a:schemeClr val="bg1"/>
                </a:solidFill>
                <a:cs typeface="Arial" panose="020B0604020202020204" pitchFamily="34" charset="0"/>
              </a:rPr>
              <a:t>Специалист ОГАУ «Госэкспертиза Челябинской области»</a:t>
            </a:r>
          </a:p>
        </p:txBody>
      </p:sp>
    </p:spTree>
    <p:extLst>
      <p:ext uri="{BB962C8B-B14F-4D97-AF65-F5344CB8AC3E}">
        <p14:creationId xmlns:p14="http://schemas.microsoft.com/office/powerpoint/2010/main" val="32613706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CBA0FF-3237-E30D-DA51-92149A2B11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1525EAD-18D5-7B3C-B747-8E84E835C4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27" y="1177095"/>
            <a:ext cx="5494496" cy="4503810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5B1BCE19-BEEC-40FA-F3B9-78F87E7DC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1593" y="192507"/>
            <a:ext cx="4949964" cy="668887"/>
          </a:xfrm>
        </p:spPr>
        <p:txBody>
          <a:bodyPr>
            <a:noAutofit/>
          </a:bodyPr>
          <a:lstStyle/>
          <a:p>
            <a:pPr algn="r"/>
            <a:r>
              <a:rPr lang="ru-RU" sz="2400" b="1" dirty="0">
                <a:solidFill>
                  <a:srgbClr val="334967"/>
                </a:solidFill>
                <a:latin typeface="+mn-lt"/>
              </a:rPr>
              <a:t>Проект Приказа об утверждении </a:t>
            </a:r>
            <a:r>
              <a:rPr lang="ru-RU" sz="2400" b="1" dirty="0">
                <a:solidFill>
                  <a:srgbClr val="D7B56D"/>
                </a:solidFill>
                <a:latin typeface="+mn-lt"/>
              </a:rPr>
              <a:t>Состава ЦИМ</a:t>
            </a:r>
          </a:p>
        </p:txBody>
      </p:sp>
      <p:sp>
        <p:nvSpPr>
          <p:cNvPr id="5" name="Номер слайда 9">
            <a:extLst>
              <a:ext uri="{FF2B5EF4-FFF2-40B4-BE49-F238E27FC236}">
                <a16:creationId xmlns:a16="http://schemas.microsoft.com/office/drawing/2014/main" id="{A4CDE39F-91FA-0A24-4E67-2434A783262D}"/>
              </a:ext>
            </a:extLst>
          </p:cNvPr>
          <p:cNvSpPr txBox="1">
            <a:spLocks/>
          </p:cNvSpPr>
          <p:nvPr/>
        </p:nvSpPr>
        <p:spPr>
          <a:xfrm>
            <a:off x="9328357" y="651366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B31418-F882-4AB8-B9D6-A86336FEE6A5}" type="slidenum">
              <a:rPr lang="ru-RU" sz="1600" smtClean="0">
                <a:solidFill>
                  <a:schemeClr val="bg1"/>
                </a:solidFill>
                <a:cs typeface="Arial" panose="020B0604020202020204" pitchFamily="34" charset="0"/>
              </a:rPr>
              <a:pPr algn="r"/>
              <a:t>10</a:t>
            </a:fld>
            <a:endParaRPr lang="ru-RU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82119F0-4328-C6A1-901C-8923A9C753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7993" y="976608"/>
            <a:ext cx="5021659" cy="553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7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7314078-83ED-BBFA-DF0F-C89D3B3410D7}"/>
              </a:ext>
            </a:extLst>
          </p:cNvPr>
          <p:cNvSpPr/>
          <p:nvPr/>
        </p:nvSpPr>
        <p:spPr>
          <a:xfrm>
            <a:off x="0" y="2799000"/>
            <a:ext cx="12192000" cy="4059001"/>
          </a:xfrm>
          <a:prstGeom prst="rect">
            <a:avLst/>
          </a:prstGeom>
          <a:solidFill>
            <a:srgbClr val="33496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4BF428D-7BA3-4802-812A-E47FC9D3B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5481" y="29692"/>
            <a:ext cx="4384675" cy="668887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334967"/>
                </a:solidFill>
                <a:latin typeface="+mn-lt"/>
              </a:rPr>
              <a:t>Требования к разработке </a:t>
            </a:r>
            <a:r>
              <a:rPr lang="ru-RU" sz="2400" b="1" dirty="0">
                <a:solidFill>
                  <a:srgbClr val="D7B56D"/>
                </a:solidFill>
                <a:latin typeface="+mn-lt"/>
              </a:rPr>
              <a:t>ЦИМ</a:t>
            </a:r>
          </a:p>
        </p:txBody>
      </p:sp>
      <p:graphicFrame>
        <p:nvGraphicFramePr>
          <p:cNvPr id="24" name="Таблица 23">
            <a:extLst>
              <a:ext uri="{FF2B5EF4-FFF2-40B4-BE49-F238E27FC236}">
                <a16:creationId xmlns:a16="http://schemas.microsoft.com/office/drawing/2014/main" id="{1CC75F49-803E-2B2F-869B-0A6EF1ECDC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814823"/>
              </p:ext>
            </p:extLst>
          </p:nvPr>
        </p:nvGraphicFramePr>
        <p:xfrm>
          <a:off x="1902049" y="3261820"/>
          <a:ext cx="8657734" cy="3133359"/>
        </p:xfrm>
        <a:graphic>
          <a:graphicData uri="http://schemas.openxmlformats.org/drawingml/2006/table">
            <a:tbl>
              <a:tblPr firstRow="1" bandRow="1">
                <a:effectLst/>
                <a:tableStyleId>{616DA210-FB5B-4158-B5E0-FEB733F419BA}</a:tableStyleId>
              </a:tblPr>
              <a:tblGrid>
                <a:gridCol w="1392421">
                  <a:extLst>
                    <a:ext uri="{9D8B030D-6E8A-4147-A177-3AD203B41FA5}">
                      <a16:colId xmlns:a16="http://schemas.microsoft.com/office/drawing/2014/main" val="1468346538"/>
                    </a:ext>
                  </a:extLst>
                </a:gridCol>
                <a:gridCol w="3365666">
                  <a:extLst>
                    <a:ext uri="{9D8B030D-6E8A-4147-A177-3AD203B41FA5}">
                      <a16:colId xmlns:a16="http://schemas.microsoft.com/office/drawing/2014/main" val="2608468204"/>
                    </a:ext>
                  </a:extLst>
                </a:gridCol>
                <a:gridCol w="3899647">
                  <a:extLst>
                    <a:ext uri="{9D8B030D-6E8A-4147-A177-3AD203B41FA5}">
                      <a16:colId xmlns:a16="http://schemas.microsoft.com/office/drawing/2014/main" val="2501630143"/>
                    </a:ext>
                  </a:extLst>
                </a:gridCol>
              </a:tblGrid>
              <a:tr h="367428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rgbClr val="D7B56D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1" indent="0" algn="ct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ru-RU" sz="1400" b="1" dirty="0">
                          <a:solidFill>
                            <a:srgbClr val="D7B56D"/>
                          </a:solidFill>
                          <a:latin typeface="+mn-lt"/>
                          <a:cs typeface="Arial" panose="020B0604020202020204" pitchFamily="34" charset="0"/>
                        </a:rPr>
                        <a:t>до 01.03.2023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1" algn="ctr" defTabSz="400050">
                        <a:lnSpc>
                          <a:spcPct val="90000"/>
                        </a:lnSpc>
                        <a:spcAft>
                          <a:spcPct val="15000"/>
                        </a:spcAft>
                        <a:buClr>
                          <a:srgbClr val="C00000"/>
                        </a:buClr>
                      </a:pPr>
                      <a:r>
                        <a:rPr lang="ru-RU" sz="1400" b="1" dirty="0">
                          <a:solidFill>
                            <a:srgbClr val="D7B56D"/>
                          </a:solidFill>
                          <a:latin typeface="+mn-lt"/>
                          <a:cs typeface="Arial" panose="020B0604020202020204" pitchFamily="34" charset="0"/>
                        </a:rPr>
                        <a:t>Вступило в силу с 01.09.2024 до 01.09.2030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749683"/>
                  </a:ext>
                </a:extLst>
              </a:tr>
              <a:tr h="662811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D7B56D"/>
                          </a:solidFill>
                          <a:latin typeface="+mn-lt"/>
                        </a:rPr>
                        <a:t>Договор о подготовке </a:t>
                      </a:r>
                      <a:r>
                        <a:rPr lang="ru-RU" sz="1400" dirty="0">
                          <a:solidFill>
                            <a:srgbClr val="D7B56D"/>
                          </a:solidFill>
                          <a:latin typeface="+mn-lt"/>
                        </a:rPr>
                        <a:t>ПД</a:t>
                      </a:r>
                      <a:endParaRPr lang="ru-RU" sz="1400" b="1" dirty="0">
                        <a:solidFill>
                          <a:srgbClr val="D7B56D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</a:rPr>
                        <a:t>после</a:t>
                      </a:r>
                      <a:r>
                        <a:rPr lang="ru-RU" sz="1200" baseline="0" dirty="0">
                          <a:solidFill>
                            <a:schemeClr val="bg1"/>
                          </a:solidFill>
                          <a:latin typeface="+mn-lt"/>
                        </a:rPr>
                        <a:t> 01.01.2022г.</a:t>
                      </a:r>
                      <a:endParaRPr lang="ru-RU" sz="1200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до 01.03.2023г.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после 01.09.2024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33471915"/>
                  </a:ext>
                </a:extLst>
              </a:tr>
              <a:tr h="716405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D7B56D"/>
                          </a:solidFill>
                          <a:latin typeface="+mn-lt"/>
                          <a:cs typeface="Arial" panose="020B0604020202020204" pitchFamily="34" charset="0"/>
                        </a:rPr>
                        <a:t>Формирование ЦИМ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графическая часть дополнена трехмерной моделью, в случае, если требование к ее формированию </a:t>
                      </a: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установлено в задании на проектирование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графическая часть дополнена цифровой информационной моделью, в случае если формирование и ведение информационной модели объекта капитального строительства являются обязательными в соответствии с требованиями </a:t>
                      </a:r>
                      <a:r>
                        <a:rPr lang="ru-RU" sz="1200" dirty="0" err="1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ГрК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 РФ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в составе, утверждаемом Мин. стр. и ЖКХ РФ, который может быть дополнен в задании на проектирование, ТЗ на ЦИМ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→</a:t>
                      </a:r>
                      <a:r>
                        <a:rPr lang="ru-RU" sz="1200" b="1" dirty="0">
                          <a:solidFill>
                            <a:srgbClr val="D7B56D"/>
                          </a:solidFill>
                          <a:latin typeface="+mn-lt"/>
                          <a:cs typeface="Arial" panose="020B0604020202020204" pitchFamily="34" charset="0"/>
                        </a:rPr>
                        <a:t>Проект Приказа об утверждении</a:t>
                      </a:r>
                      <a:br>
                        <a:rPr lang="ru-RU" sz="1200" b="1" dirty="0">
                          <a:solidFill>
                            <a:srgbClr val="D7B56D"/>
                          </a:solidFill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ru-RU" sz="1200" b="1" dirty="0">
                          <a:solidFill>
                            <a:srgbClr val="D7B56D"/>
                          </a:solidFill>
                          <a:latin typeface="+mn-lt"/>
                          <a:cs typeface="Arial" panose="020B0604020202020204" pitchFamily="34" charset="0"/>
                        </a:rPr>
                        <a:t>Состава ЦИМ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+mn-lt"/>
                          <a:cs typeface="Arial" panose="020B0604020202020204" pitchFamily="34" charset="0"/>
                        </a:rPr>
                        <a:t>Ожидаемая дата вступления в силу</a:t>
                      </a:r>
                      <a:br>
                        <a:rPr lang="ru-RU" sz="1200" dirty="0">
                          <a:solidFill>
                            <a:srgbClr val="FF0000"/>
                          </a:solidFill>
                          <a:latin typeface="+mn-lt"/>
                          <a:cs typeface="Arial" panose="020B0604020202020204" pitchFamily="34" charset="0"/>
                        </a:rPr>
                      </a:br>
                      <a:r>
                        <a:rPr lang="ru-RU" sz="1200" dirty="0">
                          <a:solidFill>
                            <a:srgbClr val="FF0000"/>
                          </a:solidFill>
                          <a:latin typeface="+mn-lt"/>
                          <a:cs typeface="Arial" panose="020B0604020202020204" pitchFamily="34" charset="0"/>
                        </a:rPr>
                        <a:t>01.03.2026 или 01.09.2026</a:t>
                      </a:r>
                      <a:endParaRPr lang="ru-RU" sz="1200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46588044"/>
                  </a:ext>
                </a:extLst>
              </a:tr>
            </a:tbl>
          </a:graphicData>
        </a:graphic>
      </p:graphicFrame>
      <p:sp>
        <p:nvSpPr>
          <p:cNvPr id="5" name="Номер слайда 9">
            <a:extLst>
              <a:ext uri="{FF2B5EF4-FFF2-40B4-BE49-F238E27FC236}">
                <a16:creationId xmlns:a16="http://schemas.microsoft.com/office/drawing/2014/main" id="{2CED4D5C-9A5C-2A0E-285F-68D4240694E0}"/>
              </a:ext>
            </a:extLst>
          </p:cNvPr>
          <p:cNvSpPr txBox="1">
            <a:spLocks/>
          </p:cNvSpPr>
          <p:nvPr/>
        </p:nvSpPr>
        <p:spPr>
          <a:xfrm>
            <a:off x="9328357" y="651366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B31418-F882-4AB8-B9D6-A86336FEE6A5}" type="slidenum">
              <a:rPr lang="ru-RU" sz="1600" smtClean="0">
                <a:solidFill>
                  <a:schemeClr val="bg1"/>
                </a:solidFill>
                <a:cs typeface="Arial" panose="020B0604020202020204" pitchFamily="34" charset="0"/>
              </a:rPr>
              <a:pPr algn="r"/>
              <a:t>11</a:t>
            </a:fld>
            <a:endParaRPr lang="ru-RU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Прямоугольник: скругленные углы 13">
            <a:extLst>
              <a:ext uri="{FF2B5EF4-FFF2-40B4-BE49-F238E27FC236}">
                <a16:creationId xmlns:a16="http://schemas.microsoft.com/office/drawing/2014/main" id="{B6EECD58-EA34-FAEC-C6D5-38187E805E77}"/>
              </a:ext>
            </a:extLst>
          </p:cNvPr>
          <p:cNvSpPr/>
          <p:nvPr/>
        </p:nvSpPr>
        <p:spPr>
          <a:xfrm rot="2689455">
            <a:off x="4269631" y="817783"/>
            <a:ext cx="1077974" cy="1077974"/>
          </a:xfrm>
          <a:prstGeom prst="roundRect">
            <a:avLst/>
          </a:pr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A0B1BD2-E272-BAE1-1ED7-28BAC01FADC2}"/>
              </a:ext>
            </a:extLst>
          </p:cNvPr>
          <p:cNvSpPr/>
          <p:nvPr/>
        </p:nvSpPr>
        <p:spPr>
          <a:xfrm>
            <a:off x="4305446" y="1020156"/>
            <a:ext cx="10532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0"/>
                <a:solidFill>
                  <a:srgbClr val="3E5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ПП РФ </a:t>
            </a:r>
            <a:br>
              <a:rPr lang="ru-RU" b="1" dirty="0">
                <a:ln w="0"/>
                <a:solidFill>
                  <a:srgbClr val="3E516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ln w="0"/>
                <a:solidFill>
                  <a:srgbClr val="3E5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1431</a:t>
            </a:r>
          </a:p>
        </p:txBody>
      </p:sp>
      <p:sp>
        <p:nvSpPr>
          <p:cNvPr id="13" name="Прямоугольник: скругленные углы 13">
            <a:extLst>
              <a:ext uri="{FF2B5EF4-FFF2-40B4-BE49-F238E27FC236}">
                <a16:creationId xmlns:a16="http://schemas.microsoft.com/office/drawing/2014/main" id="{2E6C5675-106C-AEDD-83D5-58247D4D4438}"/>
              </a:ext>
            </a:extLst>
          </p:cNvPr>
          <p:cNvSpPr/>
          <p:nvPr/>
        </p:nvSpPr>
        <p:spPr>
          <a:xfrm rot="2689455">
            <a:off x="7576391" y="817783"/>
            <a:ext cx="1077974" cy="1077974"/>
          </a:xfrm>
          <a:prstGeom prst="roundRect">
            <a:avLst/>
          </a:pr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702D0B1-C22D-2AF0-13A9-0723FC7C0EE4}"/>
              </a:ext>
            </a:extLst>
          </p:cNvPr>
          <p:cNvSpPr/>
          <p:nvPr/>
        </p:nvSpPr>
        <p:spPr>
          <a:xfrm>
            <a:off x="7605481" y="1033604"/>
            <a:ext cx="10599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0"/>
                <a:solidFill>
                  <a:srgbClr val="3E5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ПП РФ </a:t>
            </a:r>
            <a:br>
              <a:rPr lang="ru-RU" b="1" dirty="0">
                <a:ln w="0"/>
                <a:solidFill>
                  <a:srgbClr val="3E516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ln w="0"/>
                <a:solidFill>
                  <a:srgbClr val="3E5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614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C56A886-6C9A-16A6-3B6E-C1DB4FD6F40E}"/>
              </a:ext>
            </a:extLst>
          </p:cNvPr>
          <p:cNvSpPr/>
          <p:nvPr/>
        </p:nvSpPr>
        <p:spPr>
          <a:xfrm>
            <a:off x="4173228" y="1999985"/>
            <a:ext cx="12452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От 15.09.2020г.</a:t>
            </a:r>
          </a:p>
          <a:p>
            <a:pPr algn="ctr"/>
            <a:r>
              <a:rPr lang="ru-RU" sz="1200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Изм. 27.05.22г.</a:t>
            </a:r>
          </a:p>
          <a:p>
            <a:pPr algn="ctr"/>
            <a:r>
              <a:rPr lang="ru-RU" sz="1200" b="1" dirty="0">
                <a:ln w="0"/>
                <a:solidFill>
                  <a:srgbClr val="C00000"/>
                </a:solidFill>
                <a:cs typeface="Arial" panose="020B0604020202020204" pitchFamily="34" charset="0"/>
              </a:rPr>
              <a:t>Не действует </a:t>
            </a:r>
          </a:p>
          <a:p>
            <a:pPr algn="ctr"/>
            <a:r>
              <a:rPr lang="ru-RU" sz="1200" b="1" dirty="0">
                <a:ln w="0"/>
                <a:solidFill>
                  <a:srgbClr val="C00000"/>
                </a:solidFill>
                <a:cs typeface="Arial" panose="020B0604020202020204" pitchFamily="34" charset="0"/>
              </a:rPr>
              <a:t>с 01.03.2023г.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65A00344-189E-14FD-3F64-5C0016A41464}"/>
              </a:ext>
            </a:extLst>
          </p:cNvPr>
          <p:cNvSpPr/>
          <p:nvPr/>
        </p:nvSpPr>
        <p:spPr>
          <a:xfrm>
            <a:off x="7492758" y="2188251"/>
            <a:ext cx="1245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От 17.05.2024г.</a:t>
            </a:r>
          </a:p>
        </p:txBody>
      </p:sp>
    </p:spTree>
    <p:extLst>
      <p:ext uri="{BB962C8B-B14F-4D97-AF65-F5344CB8AC3E}">
        <p14:creationId xmlns:p14="http://schemas.microsoft.com/office/powerpoint/2010/main" val="306176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A45BE4C-BA3F-8B08-B8B1-0251A37189F7}"/>
              </a:ext>
            </a:extLst>
          </p:cNvPr>
          <p:cNvSpPr/>
          <p:nvPr/>
        </p:nvSpPr>
        <p:spPr>
          <a:xfrm>
            <a:off x="6815999" y="0"/>
            <a:ext cx="5376001" cy="6858000"/>
          </a:xfrm>
          <a:prstGeom prst="rect">
            <a:avLst/>
          </a:prstGeom>
          <a:solidFill>
            <a:srgbClr val="33496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7EBAB29-0671-42F3-92CD-CE08D17679D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04450" y="54000"/>
            <a:ext cx="5091550" cy="668338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3E516A"/>
                </a:solidFill>
                <a:latin typeface="+mn-lt"/>
                <a:cs typeface="Arial" panose="020B0604020202020204" pitchFamily="34" charset="0"/>
              </a:rPr>
              <a:t>Типовая форма </a:t>
            </a:r>
            <a:r>
              <a:rPr lang="ru-RU" sz="2000" b="1" dirty="0">
                <a:solidFill>
                  <a:srgbClr val="D7B56D"/>
                </a:solidFill>
                <a:latin typeface="+mn-lt"/>
                <a:cs typeface="Arial" panose="020B0604020202020204" pitchFamily="34" charset="0"/>
              </a:rPr>
              <a:t>задания на проектирование</a:t>
            </a: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D9A4C0DD-BAAA-4049-9F83-4C70C08B620F}"/>
              </a:ext>
            </a:extLst>
          </p:cNvPr>
          <p:cNvSpPr/>
          <p:nvPr/>
        </p:nvSpPr>
        <p:spPr>
          <a:xfrm rot="2689455">
            <a:off x="6493941" y="925469"/>
            <a:ext cx="613694" cy="613694"/>
          </a:xfrm>
          <a:prstGeom prst="roundRect">
            <a:avLst/>
          </a:pr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3BCE176-3A3A-4219-960B-7E88364E244F}"/>
              </a:ext>
            </a:extLst>
          </p:cNvPr>
          <p:cNvSpPr txBox="1"/>
          <p:nvPr/>
        </p:nvSpPr>
        <p:spPr>
          <a:xfrm>
            <a:off x="6552121" y="984179"/>
            <a:ext cx="495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5667694E-A818-440B-97BB-D2EFCDA1DDD0}"/>
              </a:ext>
            </a:extLst>
          </p:cNvPr>
          <p:cNvSpPr/>
          <p:nvPr/>
        </p:nvSpPr>
        <p:spPr>
          <a:xfrm>
            <a:off x="7286243" y="906143"/>
            <a:ext cx="37147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>
                <a:solidFill>
                  <a:schemeClr val="bg1"/>
                </a:solidFill>
                <a:cs typeface="Arial" panose="020B0604020202020204" pitchFamily="34" charset="0"/>
              </a:rPr>
              <a:t>Отсутствие требований </a:t>
            </a:r>
          </a:p>
          <a:p>
            <a:pPr lvl="0"/>
            <a:r>
              <a:rPr lang="ru-RU" sz="1600" dirty="0">
                <a:solidFill>
                  <a:schemeClr val="bg1"/>
                </a:solidFill>
                <a:cs typeface="Arial" panose="020B0604020202020204" pitchFamily="34" charset="0"/>
              </a:rPr>
              <a:t>к формированию и ведению ИМ</a:t>
            </a:r>
          </a:p>
        </p:txBody>
      </p:sp>
      <p:sp>
        <p:nvSpPr>
          <p:cNvPr id="32" name="Прямоугольник: скругленные углы 31">
            <a:extLst>
              <a:ext uri="{FF2B5EF4-FFF2-40B4-BE49-F238E27FC236}">
                <a16:creationId xmlns:a16="http://schemas.microsoft.com/office/drawing/2014/main" id="{8CC53EC2-8418-4A1F-B254-1AB8B43FF781}"/>
              </a:ext>
            </a:extLst>
          </p:cNvPr>
          <p:cNvSpPr/>
          <p:nvPr/>
        </p:nvSpPr>
        <p:spPr>
          <a:xfrm rot="2689455">
            <a:off x="6493100" y="3647140"/>
            <a:ext cx="613694" cy="613694"/>
          </a:xfrm>
          <a:prstGeom prst="roundRect">
            <a:avLst/>
          </a:pr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1AE90AF-0C49-4E70-801F-C742A62FEB2D}"/>
              </a:ext>
            </a:extLst>
          </p:cNvPr>
          <p:cNvSpPr txBox="1"/>
          <p:nvPr/>
        </p:nvSpPr>
        <p:spPr>
          <a:xfrm>
            <a:off x="6552121" y="3702416"/>
            <a:ext cx="495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34" name="Прямоугольник: скругленные углы 33">
            <a:extLst>
              <a:ext uri="{FF2B5EF4-FFF2-40B4-BE49-F238E27FC236}">
                <a16:creationId xmlns:a16="http://schemas.microsoft.com/office/drawing/2014/main" id="{5F3D990B-820E-4EAF-82B8-E58645BD3D44}"/>
              </a:ext>
            </a:extLst>
          </p:cNvPr>
          <p:cNvSpPr/>
          <p:nvPr/>
        </p:nvSpPr>
        <p:spPr>
          <a:xfrm rot="2689455">
            <a:off x="6493099" y="5512837"/>
            <a:ext cx="613694" cy="613694"/>
          </a:xfrm>
          <a:prstGeom prst="roundRect">
            <a:avLst/>
          </a:pr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C18981D-1086-4742-A85D-E28A164760EB}"/>
              </a:ext>
            </a:extLst>
          </p:cNvPr>
          <p:cNvSpPr txBox="1"/>
          <p:nvPr/>
        </p:nvSpPr>
        <p:spPr>
          <a:xfrm>
            <a:off x="6552121" y="5588851"/>
            <a:ext cx="495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06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E08B1B-DC40-ABD4-07C6-E55E4C7248DF}"/>
              </a:ext>
            </a:extLst>
          </p:cNvPr>
          <p:cNvSpPr txBox="1"/>
          <p:nvPr/>
        </p:nvSpPr>
        <p:spPr>
          <a:xfrm>
            <a:off x="7286242" y="239827"/>
            <a:ext cx="4229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Часто встречающиеся недостатки:</a:t>
            </a:r>
          </a:p>
        </p:txBody>
      </p:sp>
      <p:pic>
        <p:nvPicPr>
          <p:cNvPr id="21" name="Picture 2" descr="Увеличить">
            <a:extLst>
              <a:ext uri="{FF2B5EF4-FFF2-40B4-BE49-F238E27FC236}">
                <a16:creationId xmlns:a16="http://schemas.microsoft.com/office/drawing/2014/main" id="{96354192-A1BF-977F-4F4B-CFDEF18071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000" y="667429"/>
            <a:ext cx="3735000" cy="5281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270000" y="6052662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rgbClr val="334967"/>
                </a:solidFill>
                <a:cs typeface="Arial" panose="020B0604020202020204" pitchFamily="34" charset="0"/>
              </a:rPr>
              <a:t>Требования по формированию и ведению ИМ и ЦИМ</a:t>
            </a:r>
          </a:p>
          <a:p>
            <a:pPr algn="ctr"/>
            <a:r>
              <a:rPr lang="ru-RU" sz="1600" b="1" dirty="0">
                <a:solidFill>
                  <a:srgbClr val="334967"/>
                </a:solidFill>
                <a:cs typeface="Arial" panose="020B0604020202020204" pitchFamily="34" charset="0"/>
              </a:rPr>
              <a:t>указываются в п. 43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5667694E-A818-440B-97BB-D2EFCDA1DDD0}"/>
              </a:ext>
            </a:extLst>
          </p:cNvPr>
          <p:cNvSpPr/>
          <p:nvPr/>
        </p:nvSpPr>
        <p:spPr>
          <a:xfrm>
            <a:off x="7286243" y="1655922"/>
            <a:ext cx="44530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>
                <a:solidFill>
                  <a:schemeClr val="bg1"/>
                </a:solidFill>
                <a:cs typeface="Arial" panose="020B0604020202020204" pitchFamily="34" charset="0"/>
              </a:rPr>
              <a:t>Отсутствие требований </a:t>
            </a:r>
          </a:p>
          <a:p>
            <a:pPr lvl="0"/>
            <a:r>
              <a:rPr lang="ru-RU" sz="1600" dirty="0">
                <a:solidFill>
                  <a:schemeClr val="bg1"/>
                </a:solidFill>
                <a:cs typeface="Arial" panose="020B0604020202020204" pitchFamily="34" charset="0"/>
              </a:rPr>
              <a:t>к необходимости или отсутствию необходимости разработки ЦИМ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5667694E-A818-440B-97BB-D2EFCDA1DDD0}"/>
              </a:ext>
            </a:extLst>
          </p:cNvPr>
          <p:cNvSpPr/>
          <p:nvPr/>
        </p:nvSpPr>
        <p:spPr>
          <a:xfrm>
            <a:off x="7286243" y="3668158"/>
            <a:ext cx="41437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>
                <a:solidFill>
                  <a:schemeClr val="bg1"/>
                </a:solidFill>
                <a:cs typeface="Arial" panose="020B0604020202020204" pitchFamily="34" charset="0"/>
              </a:rPr>
              <a:t>Отсутствие требований </a:t>
            </a:r>
          </a:p>
          <a:p>
            <a:r>
              <a:rPr lang="ru-RU" sz="1600" dirty="0">
                <a:solidFill>
                  <a:schemeClr val="bg1"/>
                </a:solidFill>
                <a:cs typeface="Arial" panose="020B0604020202020204" pitchFamily="34" charset="0"/>
              </a:rPr>
              <a:t>к степени проработки трехмерных моделей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5667694E-A818-440B-97BB-D2EFCDA1DDD0}"/>
              </a:ext>
            </a:extLst>
          </p:cNvPr>
          <p:cNvSpPr/>
          <p:nvPr/>
        </p:nvSpPr>
        <p:spPr>
          <a:xfrm>
            <a:off x="7286243" y="4592754"/>
            <a:ext cx="43656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>
                <a:solidFill>
                  <a:schemeClr val="bg1"/>
                </a:solidFill>
                <a:cs typeface="Arial" panose="020B0604020202020204" pitchFamily="34" charset="0"/>
              </a:rPr>
              <a:t>Отсутствие требований </a:t>
            </a:r>
          </a:p>
          <a:p>
            <a:pPr lvl="0"/>
            <a:r>
              <a:rPr lang="ru-RU" sz="1600" dirty="0">
                <a:solidFill>
                  <a:schemeClr val="bg1"/>
                </a:solidFill>
                <a:cs typeface="Arial" panose="020B0604020202020204" pitchFamily="34" charset="0"/>
              </a:rPr>
              <a:t>к атрибутивному наполнению элементов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5667694E-A818-440B-97BB-D2EFCDA1DDD0}"/>
              </a:ext>
            </a:extLst>
          </p:cNvPr>
          <p:cNvSpPr/>
          <p:nvPr/>
        </p:nvSpPr>
        <p:spPr>
          <a:xfrm>
            <a:off x="7286242" y="5527295"/>
            <a:ext cx="37147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>
                <a:solidFill>
                  <a:schemeClr val="bg1"/>
                </a:solidFill>
                <a:cs typeface="Arial" panose="020B0604020202020204" pitchFamily="34" charset="0"/>
              </a:rPr>
              <a:t>Отсутствие требований к классификации элементов</a:t>
            </a:r>
          </a:p>
        </p:txBody>
      </p:sp>
      <p:sp>
        <p:nvSpPr>
          <p:cNvPr id="27" name="Прямоугольник: скругленные углы 33">
            <a:extLst>
              <a:ext uri="{FF2B5EF4-FFF2-40B4-BE49-F238E27FC236}">
                <a16:creationId xmlns:a16="http://schemas.microsoft.com/office/drawing/2014/main" id="{5F3D990B-820E-4EAF-82B8-E58645BD3D44}"/>
              </a:ext>
            </a:extLst>
          </p:cNvPr>
          <p:cNvSpPr/>
          <p:nvPr/>
        </p:nvSpPr>
        <p:spPr>
          <a:xfrm rot="2689455">
            <a:off x="6493099" y="4584852"/>
            <a:ext cx="613694" cy="613694"/>
          </a:xfrm>
          <a:prstGeom prst="roundRect">
            <a:avLst/>
          </a:pr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C18981D-1086-4742-A85D-E28A164760EB}"/>
              </a:ext>
            </a:extLst>
          </p:cNvPr>
          <p:cNvSpPr txBox="1"/>
          <p:nvPr/>
        </p:nvSpPr>
        <p:spPr>
          <a:xfrm>
            <a:off x="6552121" y="4636421"/>
            <a:ext cx="495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05</a:t>
            </a:r>
          </a:p>
        </p:txBody>
      </p:sp>
      <p:sp>
        <p:nvSpPr>
          <p:cNvPr id="29" name="Прямоугольник: скругленные углы 33">
            <a:extLst>
              <a:ext uri="{FF2B5EF4-FFF2-40B4-BE49-F238E27FC236}">
                <a16:creationId xmlns:a16="http://schemas.microsoft.com/office/drawing/2014/main" id="{5F3D990B-820E-4EAF-82B8-E58645BD3D44}"/>
              </a:ext>
            </a:extLst>
          </p:cNvPr>
          <p:cNvSpPr/>
          <p:nvPr/>
        </p:nvSpPr>
        <p:spPr>
          <a:xfrm rot="2689455">
            <a:off x="6493099" y="1816121"/>
            <a:ext cx="613694" cy="613694"/>
          </a:xfrm>
          <a:prstGeom prst="roundRect">
            <a:avLst/>
          </a:pr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C18981D-1086-4742-A85D-E28A164760EB}"/>
              </a:ext>
            </a:extLst>
          </p:cNvPr>
          <p:cNvSpPr txBox="1"/>
          <p:nvPr/>
        </p:nvSpPr>
        <p:spPr>
          <a:xfrm>
            <a:off x="6552121" y="1872076"/>
            <a:ext cx="495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" name="Номер слайда 9">
            <a:extLst>
              <a:ext uri="{FF2B5EF4-FFF2-40B4-BE49-F238E27FC236}">
                <a16:creationId xmlns:a16="http://schemas.microsoft.com/office/drawing/2014/main" id="{8C919997-44B5-EFF5-BB42-9B710ADF58FA}"/>
              </a:ext>
            </a:extLst>
          </p:cNvPr>
          <p:cNvSpPr txBox="1">
            <a:spLocks/>
          </p:cNvSpPr>
          <p:nvPr/>
        </p:nvSpPr>
        <p:spPr>
          <a:xfrm>
            <a:off x="9328357" y="651366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B31418-F882-4AB8-B9D6-A86336FEE6A5}" type="slidenum">
              <a:rPr lang="ru-RU" sz="14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12</a:t>
            </a:fld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A81A912-0466-3A67-703B-38716C718366}"/>
              </a:ext>
            </a:extLst>
          </p:cNvPr>
          <p:cNvSpPr/>
          <p:nvPr/>
        </p:nvSpPr>
        <p:spPr>
          <a:xfrm>
            <a:off x="7286243" y="2584424"/>
            <a:ext cx="37147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>
                <a:solidFill>
                  <a:schemeClr val="bg1"/>
                </a:solidFill>
                <a:cs typeface="Arial" panose="020B0604020202020204" pitchFamily="34" charset="0"/>
              </a:rPr>
              <a:t>Отсутствие требований </a:t>
            </a:r>
          </a:p>
          <a:p>
            <a:pPr lvl="0"/>
            <a:r>
              <a:rPr lang="ru-RU" sz="1600" dirty="0">
                <a:solidFill>
                  <a:schemeClr val="bg1"/>
                </a:solidFill>
                <a:cs typeface="Arial" panose="020B0604020202020204" pitchFamily="34" charset="0"/>
              </a:rPr>
              <a:t>к составу разделов </a:t>
            </a:r>
          </a:p>
          <a:p>
            <a:pPr lvl="0"/>
            <a:r>
              <a:rPr lang="ru-RU" sz="1600" dirty="0">
                <a:solidFill>
                  <a:schemeClr val="bg1"/>
                </a:solidFill>
                <a:cs typeface="Arial" panose="020B0604020202020204" pitchFamily="34" charset="0"/>
              </a:rPr>
              <a:t>трехмерных моделей</a:t>
            </a:r>
          </a:p>
        </p:txBody>
      </p:sp>
      <p:sp>
        <p:nvSpPr>
          <p:cNvPr id="6" name="Прямоугольник: скругленные углы 33">
            <a:extLst>
              <a:ext uri="{FF2B5EF4-FFF2-40B4-BE49-F238E27FC236}">
                <a16:creationId xmlns:a16="http://schemas.microsoft.com/office/drawing/2014/main" id="{55FB4A7D-2D65-EAD5-A1BB-1362F69D2410}"/>
              </a:ext>
            </a:extLst>
          </p:cNvPr>
          <p:cNvSpPr/>
          <p:nvPr/>
        </p:nvSpPr>
        <p:spPr>
          <a:xfrm rot="2689455">
            <a:off x="6493099" y="2697555"/>
            <a:ext cx="613694" cy="613694"/>
          </a:xfrm>
          <a:prstGeom prst="roundRect">
            <a:avLst/>
          </a:pr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57F805-CF5F-BB99-D297-36E3D230EF60}"/>
              </a:ext>
            </a:extLst>
          </p:cNvPr>
          <p:cNvSpPr txBox="1"/>
          <p:nvPr/>
        </p:nvSpPr>
        <p:spPr>
          <a:xfrm>
            <a:off x="6552121" y="2753510"/>
            <a:ext cx="495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40527950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9C1BAA-1902-9193-51B0-52B76E4896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CA1EE384-D6E7-0307-3BF7-CF9342AC602B}"/>
              </a:ext>
            </a:extLst>
          </p:cNvPr>
          <p:cNvSpPr/>
          <p:nvPr/>
        </p:nvSpPr>
        <p:spPr>
          <a:xfrm>
            <a:off x="6427689" y="2190572"/>
            <a:ext cx="5732829" cy="1115399"/>
          </a:xfrm>
          <a:prstGeom prst="rect">
            <a:avLst/>
          </a:pr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475886D-F708-3F85-84FE-FCBA746A363B}"/>
              </a:ext>
            </a:extLst>
          </p:cNvPr>
          <p:cNvSpPr/>
          <p:nvPr/>
        </p:nvSpPr>
        <p:spPr>
          <a:xfrm>
            <a:off x="6907690" y="3518472"/>
            <a:ext cx="4757443" cy="1011784"/>
          </a:xfrm>
          <a:prstGeom prst="rect">
            <a:avLst/>
          </a:pr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6268698-A1D3-5267-1DC6-41C4EF88FDC8}"/>
              </a:ext>
            </a:extLst>
          </p:cNvPr>
          <p:cNvSpPr/>
          <p:nvPr/>
        </p:nvSpPr>
        <p:spPr>
          <a:xfrm>
            <a:off x="18100" y="2180821"/>
            <a:ext cx="6307246" cy="2382182"/>
          </a:xfrm>
          <a:prstGeom prst="rect">
            <a:avLst/>
          </a:pr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9906E58-C2DC-0307-DAB6-4A0D2EED3AAD}"/>
              </a:ext>
            </a:extLst>
          </p:cNvPr>
          <p:cNvSpPr/>
          <p:nvPr/>
        </p:nvSpPr>
        <p:spPr>
          <a:xfrm>
            <a:off x="2181" y="963597"/>
            <a:ext cx="12192000" cy="900000"/>
          </a:xfrm>
          <a:prstGeom prst="rect">
            <a:avLst/>
          </a:prstGeom>
          <a:solidFill>
            <a:srgbClr val="33496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A406AC9-2BDE-A193-3ECE-AD6FA22B150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146800" y="134938"/>
            <a:ext cx="6045200" cy="668337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3E516A"/>
                </a:solidFill>
                <a:latin typeface="+mn-lt"/>
                <a:cs typeface="Arial" panose="020B0604020202020204" pitchFamily="34" charset="0"/>
              </a:rPr>
              <a:t>Примеры </a:t>
            </a:r>
            <a:r>
              <a:rPr lang="ru-RU" sz="2400" b="1" dirty="0">
                <a:solidFill>
                  <a:srgbClr val="D7B56D"/>
                </a:solidFill>
                <a:latin typeface="+mn-lt"/>
                <a:cs typeface="Arial" panose="020B0604020202020204" pitchFamily="34" charset="0"/>
              </a:rPr>
              <a:t>заданий на проектирование</a:t>
            </a:r>
          </a:p>
        </p:txBody>
      </p:sp>
      <p:sp>
        <p:nvSpPr>
          <p:cNvPr id="27" name="Заголовок 2">
            <a:extLst>
              <a:ext uri="{FF2B5EF4-FFF2-40B4-BE49-F238E27FC236}">
                <a16:creationId xmlns:a16="http://schemas.microsoft.com/office/drawing/2014/main" id="{0576BA79-00A1-1003-DB3B-70339483041F}"/>
              </a:ext>
            </a:extLst>
          </p:cNvPr>
          <p:cNvSpPr txBox="1">
            <a:spLocks/>
          </p:cNvSpPr>
          <p:nvPr/>
        </p:nvSpPr>
        <p:spPr>
          <a:xfrm>
            <a:off x="101574" y="1101547"/>
            <a:ext cx="6045213" cy="6688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16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Подмена понятий</a:t>
            </a:r>
          </a:p>
          <a:p>
            <a:pPr algn="ctr"/>
            <a:r>
              <a:rPr lang="ru-RU" sz="1600" b="1" dirty="0">
                <a:ln w="0"/>
                <a:solidFill>
                  <a:schemeClr val="bg1"/>
                </a:solidFill>
                <a:cs typeface="Arial" panose="020B0604020202020204" pitchFamily="34" charset="0"/>
              </a:rPr>
              <a:t>Отсутствие понимания чем отличается </a:t>
            </a:r>
            <a:r>
              <a:rPr lang="ru-RU" sz="16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ИМ</a:t>
            </a:r>
            <a:r>
              <a:rPr lang="ru-RU" sz="1600" b="1" dirty="0">
                <a:ln w="0"/>
                <a:solidFill>
                  <a:schemeClr val="bg1"/>
                </a:solidFill>
                <a:cs typeface="Arial" panose="020B0604020202020204" pitchFamily="34" charset="0"/>
              </a:rPr>
              <a:t> от </a:t>
            </a:r>
            <a:r>
              <a:rPr lang="ru-RU" sz="16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ЦИМ</a:t>
            </a:r>
          </a:p>
        </p:txBody>
      </p:sp>
      <p:sp>
        <p:nvSpPr>
          <p:cNvPr id="28" name="Заголовок 2">
            <a:extLst>
              <a:ext uri="{FF2B5EF4-FFF2-40B4-BE49-F238E27FC236}">
                <a16:creationId xmlns:a16="http://schemas.microsoft.com/office/drawing/2014/main" id="{1C6764D5-29AD-7B82-F394-F67DDC277158}"/>
              </a:ext>
            </a:extLst>
          </p:cNvPr>
          <p:cNvSpPr txBox="1">
            <a:spLocks/>
          </p:cNvSpPr>
          <p:nvPr/>
        </p:nvSpPr>
        <p:spPr>
          <a:xfrm>
            <a:off x="6045213" y="1079153"/>
            <a:ext cx="6045213" cy="6688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16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Отсутствуют</a:t>
            </a:r>
            <a:r>
              <a:rPr lang="ru-RU" sz="1600" b="1" dirty="0">
                <a:ln w="0"/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ru-RU" sz="16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требований</a:t>
            </a:r>
            <a:r>
              <a:rPr lang="ru-RU" sz="1600" b="1" dirty="0">
                <a:ln w="0"/>
                <a:solidFill>
                  <a:schemeClr val="bg1"/>
                </a:solidFill>
                <a:cs typeface="Arial" panose="020B0604020202020204" pitchFamily="34" charset="0"/>
              </a:rPr>
              <a:t> к формированию и ведению ИМ</a:t>
            </a:r>
          </a:p>
          <a:p>
            <a:pPr algn="ctr"/>
            <a:r>
              <a:rPr lang="ru-RU" sz="16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Не конкретизированы</a:t>
            </a:r>
            <a:r>
              <a:rPr lang="ru-RU" sz="1600" b="1" dirty="0">
                <a:ln w="0"/>
                <a:solidFill>
                  <a:schemeClr val="bg1"/>
                </a:solidFill>
                <a:cs typeface="Arial" panose="020B0604020202020204" pitchFamily="34" charset="0"/>
              </a:rPr>
              <a:t> требования к ЦИМ</a:t>
            </a:r>
          </a:p>
        </p:txBody>
      </p:sp>
      <p:sp>
        <p:nvSpPr>
          <p:cNvPr id="9" name="Номер слайда 9">
            <a:extLst>
              <a:ext uri="{FF2B5EF4-FFF2-40B4-BE49-F238E27FC236}">
                <a16:creationId xmlns:a16="http://schemas.microsoft.com/office/drawing/2014/main" id="{70501245-DA36-0C40-AE62-11F45C0006C2}"/>
              </a:ext>
            </a:extLst>
          </p:cNvPr>
          <p:cNvSpPr txBox="1">
            <a:spLocks/>
          </p:cNvSpPr>
          <p:nvPr/>
        </p:nvSpPr>
        <p:spPr>
          <a:xfrm>
            <a:off x="9328357" y="651366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B31418-F882-4AB8-B9D6-A86336FEE6A5}" type="slidenum">
              <a:rPr lang="ru-RU" sz="1400" smtClean="0">
                <a:solidFill>
                  <a:srgbClr val="3349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13</a:t>
            </a:fld>
            <a:endParaRPr lang="ru-RU" sz="1400" dirty="0">
              <a:solidFill>
                <a:srgbClr val="33496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8BBF4E8-E1CC-915B-05F2-33E55DA533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412" y="3617082"/>
            <a:ext cx="4572000" cy="82608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5C595CA-B5F4-33D0-FF81-78A1D5DFEA96}"/>
              </a:ext>
            </a:extLst>
          </p:cNvPr>
          <p:cNvSpPr/>
          <p:nvPr/>
        </p:nvSpPr>
        <p:spPr>
          <a:xfrm>
            <a:off x="18100" y="4887335"/>
            <a:ext cx="12142418" cy="1626331"/>
          </a:xfrm>
          <a:prstGeom prst="rect">
            <a:avLst/>
          </a:prstGeom>
          <a:solidFill>
            <a:srgbClr val="3E516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79B5CC6-E35C-9BE6-7859-CD8760CE38DC}"/>
              </a:ext>
            </a:extLst>
          </p:cNvPr>
          <p:cNvSpPr/>
          <p:nvPr/>
        </p:nvSpPr>
        <p:spPr>
          <a:xfrm>
            <a:off x="261257" y="5071463"/>
            <a:ext cx="11648995" cy="1201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2">
            <a:extLst>
              <a:ext uri="{FF2B5EF4-FFF2-40B4-BE49-F238E27FC236}">
                <a16:creationId xmlns:a16="http://schemas.microsoft.com/office/drawing/2014/main" id="{461C74AE-664E-E444-4661-C2643F81C11B}"/>
              </a:ext>
            </a:extLst>
          </p:cNvPr>
          <p:cNvSpPr txBox="1">
            <a:spLocks/>
          </p:cNvSpPr>
          <p:nvPr/>
        </p:nvSpPr>
        <p:spPr>
          <a:xfrm>
            <a:off x="3022606" y="5279724"/>
            <a:ext cx="6045213" cy="6688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16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Формирование и ведение информационной модели ОКС</a:t>
            </a:r>
          </a:p>
          <a:p>
            <a:pPr algn="ctr"/>
            <a:r>
              <a:rPr lang="ru-RU" sz="16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на стадии архитектурно-строительного проектирования </a:t>
            </a:r>
          </a:p>
          <a:p>
            <a:pPr algn="ctr"/>
            <a:r>
              <a:rPr lang="ru-RU" sz="16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для бюджетных объектов является обязанностью застройщика и </a:t>
            </a:r>
            <a:r>
              <a:rPr lang="ru-RU" sz="1600" b="1" dirty="0">
                <a:ln w="0"/>
                <a:solidFill>
                  <a:srgbClr val="FF0000"/>
                </a:solidFill>
                <a:cs typeface="Arial" panose="020B0604020202020204" pitchFamily="34" charset="0"/>
              </a:rPr>
              <a:t>не может быть исключено из задания на проектирование.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A89B1A8-1A9C-0BD7-07CC-790FE58E55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43" y="2295111"/>
            <a:ext cx="6062371" cy="2159443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609FE04-9818-D43D-74AA-AE36B29632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664" y="2281489"/>
            <a:ext cx="5500893" cy="91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555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57314078-83ED-BBFA-DF0F-C89D3B3410D7}"/>
              </a:ext>
            </a:extLst>
          </p:cNvPr>
          <p:cNvSpPr/>
          <p:nvPr/>
        </p:nvSpPr>
        <p:spPr>
          <a:xfrm>
            <a:off x="0" y="990937"/>
            <a:ext cx="12192000" cy="900000"/>
          </a:xfrm>
          <a:prstGeom prst="rect">
            <a:avLst/>
          </a:prstGeom>
          <a:solidFill>
            <a:srgbClr val="33496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Заголовок 1">
            <a:extLst>
              <a:ext uri="{FF2B5EF4-FFF2-40B4-BE49-F238E27FC236}">
                <a16:creationId xmlns:a16="http://schemas.microsoft.com/office/drawing/2014/main" id="{665FDC05-481C-435F-8A57-134D3F1EC6C6}"/>
              </a:ext>
            </a:extLst>
          </p:cNvPr>
          <p:cNvSpPr txBox="1">
            <a:spLocks/>
          </p:cNvSpPr>
          <p:nvPr/>
        </p:nvSpPr>
        <p:spPr>
          <a:xfrm>
            <a:off x="2901000" y="515629"/>
            <a:ext cx="9059267" cy="32587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2400" b="1" dirty="0">
                <a:solidFill>
                  <a:srgbClr val="3E516A"/>
                </a:solidFill>
                <a:latin typeface="+mn-lt"/>
                <a:cs typeface="Arial" panose="020B0604020202020204" pitchFamily="34" charset="0"/>
              </a:rPr>
              <a:t>Предложения по дополнению</a:t>
            </a:r>
          </a:p>
          <a:p>
            <a:pPr algn="r"/>
            <a:r>
              <a:rPr lang="ru-RU" sz="2400" b="1" dirty="0">
                <a:solidFill>
                  <a:srgbClr val="D7B56D"/>
                </a:solidFill>
                <a:latin typeface="+mn-lt"/>
                <a:cs typeface="Arial" panose="020B0604020202020204" pitchFamily="34" charset="0"/>
              </a:rPr>
              <a:t>задания на проектирование</a:t>
            </a:r>
          </a:p>
        </p:txBody>
      </p:sp>
      <p:sp>
        <p:nvSpPr>
          <p:cNvPr id="70" name="Прямоугольник 69">
            <a:extLst>
              <a:ext uri="{FF2B5EF4-FFF2-40B4-BE49-F238E27FC236}">
                <a16:creationId xmlns:a16="http://schemas.microsoft.com/office/drawing/2014/main" id="{216DBFCC-EF71-3C37-AF13-1AD5EFD72610}"/>
              </a:ext>
            </a:extLst>
          </p:cNvPr>
          <p:cNvSpPr/>
          <p:nvPr/>
        </p:nvSpPr>
        <p:spPr>
          <a:xfrm>
            <a:off x="921000" y="1048051"/>
            <a:ext cx="10260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0"/>
                <a:solidFill>
                  <a:schemeClr val="bg1"/>
                </a:solidFill>
                <a:cs typeface="Arial" panose="020B0604020202020204" pitchFamily="34" charset="0"/>
              </a:rPr>
              <a:t>Пункт 43 типовой формы задания на проектирование </a:t>
            </a:r>
          </a:p>
          <a:p>
            <a:pPr algn="ctr"/>
            <a:r>
              <a:rPr lang="ru-RU" sz="20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следует дополнять следующими подпунктами</a:t>
            </a:r>
            <a:r>
              <a:rPr lang="ru-RU" sz="2000" b="1" dirty="0">
                <a:ln w="0"/>
                <a:solidFill>
                  <a:schemeClr val="bg1"/>
                </a:solidFill>
                <a:cs typeface="Arial" panose="020B0604020202020204" pitchFamily="34" charset="0"/>
              </a:rPr>
              <a:t>: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8155D1B-4085-9E31-8371-04F60C930189}"/>
              </a:ext>
            </a:extLst>
          </p:cNvPr>
          <p:cNvSpPr txBox="1"/>
          <p:nvPr/>
        </p:nvSpPr>
        <p:spPr>
          <a:xfrm>
            <a:off x="9473480" y="4107209"/>
            <a:ext cx="219152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43.6 Требования к структуре хранения и передачи сведений, документов и материалов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C62C771-0E07-75E7-187C-60253C69CBCE}"/>
              </a:ext>
            </a:extLst>
          </p:cNvPr>
          <p:cNvSpPr txBox="1"/>
          <p:nvPr/>
        </p:nvSpPr>
        <p:spPr>
          <a:xfrm>
            <a:off x="5635003" y="4241760"/>
            <a:ext cx="21915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43.5 Требования к формату предоставления сведений, документов и материалов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3DD80E4-4913-418B-62B0-9375C1E2A536}"/>
              </a:ext>
            </a:extLst>
          </p:cNvPr>
          <p:cNvSpPr txBox="1"/>
          <p:nvPr/>
        </p:nvSpPr>
        <p:spPr>
          <a:xfrm>
            <a:off x="5622974" y="2621760"/>
            <a:ext cx="23763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43.2 Требования к составу трехмерных моделей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33C05BD-CF6E-693B-F786-6BBC66A8AC00}"/>
              </a:ext>
            </a:extLst>
          </p:cNvPr>
          <p:cNvSpPr txBox="1"/>
          <p:nvPr/>
        </p:nvSpPr>
        <p:spPr>
          <a:xfrm>
            <a:off x="1855003" y="4466760"/>
            <a:ext cx="225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43.4 Требования к классификации элементов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15FBB27-2519-5E8F-3051-B3D4B0E72CBA}"/>
              </a:ext>
            </a:extLst>
          </p:cNvPr>
          <p:cNvSpPr txBox="1"/>
          <p:nvPr/>
        </p:nvSpPr>
        <p:spPr>
          <a:xfrm>
            <a:off x="9415003" y="2513096"/>
            <a:ext cx="2475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43.3 Требования к атрибутивному наполнению элементов</a:t>
            </a:r>
          </a:p>
        </p:txBody>
      </p:sp>
      <p:pic>
        <p:nvPicPr>
          <p:cNvPr id="83" name="Рисунок 82">
            <a:extLst>
              <a:ext uri="{FF2B5EF4-FFF2-40B4-BE49-F238E27FC236}">
                <a16:creationId xmlns:a16="http://schemas.microsoft.com/office/drawing/2014/main" id="{96E06314-7129-8D22-C1E3-F184CC076A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500819" y="2445560"/>
            <a:ext cx="785619" cy="785619"/>
          </a:xfrm>
          <a:prstGeom prst="rect">
            <a:avLst/>
          </a:prstGeom>
        </p:spPr>
      </p:pic>
      <p:pic>
        <p:nvPicPr>
          <p:cNvPr id="84" name="Рисунок 83">
            <a:extLst>
              <a:ext uri="{FF2B5EF4-FFF2-40B4-BE49-F238E27FC236}">
                <a16:creationId xmlns:a16="http://schemas.microsoft.com/office/drawing/2014/main" id="{58DC3C29-49CE-274A-A614-7F95AC5A7D4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567377" y="4366858"/>
            <a:ext cx="650251" cy="650251"/>
          </a:xfrm>
          <a:prstGeom prst="rect">
            <a:avLst/>
          </a:prstGeom>
        </p:spPr>
      </p:pic>
      <p:pic>
        <p:nvPicPr>
          <p:cNvPr id="86" name="Рисунок 85">
            <a:extLst>
              <a:ext uri="{FF2B5EF4-FFF2-40B4-BE49-F238E27FC236}">
                <a16:creationId xmlns:a16="http://schemas.microsoft.com/office/drawing/2014/main" id="{7669B5B1-716C-FC60-C783-C9CA1C8F4A4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375942" y="4326733"/>
            <a:ext cx="727200" cy="727200"/>
          </a:xfrm>
          <a:prstGeom prst="rect">
            <a:avLst/>
          </a:prstGeom>
          <a:noFill/>
        </p:spPr>
      </p:pic>
      <p:pic>
        <p:nvPicPr>
          <p:cNvPr id="87" name="Рисунок 86">
            <a:extLst>
              <a:ext uri="{FF2B5EF4-FFF2-40B4-BE49-F238E27FC236}">
                <a16:creationId xmlns:a16="http://schemas.microsoft.com/office/drawing/2014/main" id="{44F6669E-4C70-6A8A-655D-FAF95B5100A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01272" y="4326733"/>
            <a:ext cx="785619" cy="785619"/>
          </a:xfrm>
          <a:prstGeom prst="rect">
            <a:avLst/>
          </a:prstGeom>
        </p:spPr>
      </p:pic>
      <p:pic>
        <p:nvPicPr>
          <p:cNvPr id="88" name="Рисунок 87">
            <a:extLst>
              <a:ext uri="{FF2B5EF4-FFF2-40B4-BE49-F238E27FC236}">
                <a16:creationId xmlns:a16="http://schemas.microsoft.com/office/drawing/2014/main" id="{EE69DBB7-E973-8A29-DCC0-F203849D308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248334" y="2439327"/>
            <a:ext cx="848337" cy="848337"/>
          </a:xfrm>
          <a:prstGeom prst="rect">
            <a:avLst/>
          </a:prstGeom>
        </p:spPr>
      </p:pic>
      <p:sp>
        <p:nvSpPr>
          <p:cNvPr id="29" name="Полилиния: фигура 28">
            <a:extLst>
              <a:ext uri="{FF2B5EF4-FFF2-40B4-BE49-F238E27FC236}">
                <a16:creationId xmlns:a16="http://schemas.microsoft.com/office/drawing/2014/main" id="{14E4F710-7E38-405C-9728-F93EF9A88E16}"/>
              </a:ext>
            </a:extLst>
          </p:cNvPr>
          <p:cNvSpPr/>
          <p:nvPr/>
        </p:nvSpPr>
        <p:spPr>
          <a:xfrm>
            <a:off x="7975003" y="3971760"/>
            <a:ext cx="1485000" cy="1485000"/>
          </a:xfrm>
          <a:custGeom>
            <a:avLst/>
            <a:gdLst>
              <a:gd name="connsiteX0" fmla="*/ 630000 w 1260000"/>
              <a:gd name="connsiteY0" fmla="*/ 95508 h 1260000"/>
              <a:gd name="connsiteX1" fmla="*/ 90000 w 1260000"/>
              <a:gd name="connsiteY1" fmla="*/ 632754 h 1260000"/>
              <a:gd name="connsiteX2" fmla="*/ 630000 w 1260000"/>
              <a:gd name="connsiteY2" fmla="*/ 1170000 h 1260000"/>
              <a:gd name="connsiteX3" fmla="*/ 1170000 w 1260000"/>
              <a:gd name="connsiteY3" fmla="*/ 632754 h 1260000"/>
              <a:gd name="connsiteX4" fmla="*/ 630000 w 1260000"/>
              <a:gd name="connsiteY4" fmla="*/ 95508 h 1260000"/>
              <a:gd name="connsiteX5" fmla="*/ 630000 w 1260000"/>
              <a:gd name="connsiteY5" fmla="*/ 0 h 1260000"/>
              <a:gd name="connsiteX6" fmla="*/ 1260000 w 1260000"/>
              <a:gd name="connsiteY6" fmla="*/ 630000 h 1260000"/>
              <a:gd name="connsiteX7" fmla="*/ 630000 w 1260000"/>
              <a:gd name="connsiteY7" fmla="*/ 1260000 h 1260000"/>
              <a:gd name="connsiteX8" fmla="*/ 0 w 1260000"/>
              <a:gd name="connsiteY8" fmla="*/ 630000 h 1260000"/>
              <a:gd name="connsiteX9" fmla="*/ 630000 w 1260000"/>
              <a:gd name="connsiteY9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0000" h="1260000">
                <a:moveTo>
                  <a:pt x="630000" y="95508"/>
                </a:moveTo>
                <a:cubicBezTo>
                  <a:pt x="331766" y="95508"/>
                  <a:pt x="90000" y="336041"/>
                  <a:pt x="90000" y="632754"/>
                </a:cubicBezTo>
                <a:cubicBezTo>
                  <a:pt x="90000" y="929467"/>
                  <a:pt x="331766" y="1170000"/>
                  <a:pt x="630000" y="1170000"/>
                </a:cubicBezTo>
                <a:cubicBezTo>
                  <a:pt x="928234" y="1170000"/>
                  <a:pt x="1170000" y="929467"/>
                  <a:pt x="1170000" y="632754"/>
                </a:cubicBezTo>
                <a:cubicBezTo>
                  <a:pt x="1170000" y="336041"/>
                  <a:pt x="928234" y="95508"/>
                  <a:pt x="630000" y="95508"/>
                </a:cubicBezTo>
                <a:close/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400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842CD34-3C39-8880-F10E-B23C0232DB40}"/>
              </a:ext>
            </a:extLst>
          </p:cNvPr>
          <p:cNvSpPr txBox="1"/>
          <p:nvPr/>
        </p:nvSpPr>
        <p:spPr>
          <a:xfrm>
            <a:off x="1855003" y="2576760"/>
            <a:ext cx="2191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43.1 Цели формирования трехмерных моделей</a:t>
            </a:r>
          </a:p>
        </p:txBody>
      </p:sp>
      <p:pic>
        <p:nvPicPr>
          <p:cNvPr id="85" name="Рисунок 84">
            <a:extLst>
              <a:ext uri="{FF2B5EF4-FFF2-40B4-BE49-F238E27FC236}">
                <a16:creationId xmlns:a16="http://schemas.microsoft.com/office/drawing/2014/main" id="{B774095A-3C58-FF12-AF73-156DEF25EEA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31869" y="2477191"/>
            <a:ext cx="774569" cy="774569"/>
          </a:xfrm>
          <a:prstGeom prst="rect">
            <a:avLst/>
          </a:prstGeom>
        </p:spPr>
      </p:pic>
      <p:sp>
        <p:nvSpPr>
          <p:cNvPr id="95" name="Полилиния: фигура 28">
            <a:extLst>
              <a:ext uri="{FF2B5EF4-FFF2-40B4-BE49-F238E27FC236}">
                <a16:creationId xmlns:a16="http://schemas.microsoft.com/office/drawing/2014/main" id="{14E4F710-7E38-405C-9728-F93EF9A88E16}"/>
              </a:ext>
            </a:extLst>
          </p:cNvPr>
          <p:cNvSpPr/>
          <p:nvPr/>
        </p:nvSpPr>
        <p:spPr>
          <a:xfrm>
            <a:off x="7930003" y="2126760"/>
            <a:ext cx="1485000" cy="1485000"/>
          </a:xfrm>
          <a:custGeom>
            <a:avLst/>
            <a:gdLst>
              <a:gd name="connsiteX0" fmla="*/ 630000 w 1260000"/>
              <a:gd name="connsiteY0" fmla="*/ 95508 h 1260000"/>
              <a:gd name="connsiteX1" fmla="*/ 90000 w 1260000"/>
              <a:gd name="connsiteY1" fmla="*/ 632754 h 1260000"/>
              <a:gd name="connsiteX2" fmla="*/ 630000 w 1260000"/>
              <a:gd name="connsiteY2" fmla="*/ 1170000 h 1260000"/>
              <a:gd name="connsiteX3" fmla="*/ 1170000 w 1260000"/>
              <a:gd name="connsiteY3" fmla="*/ 632754 h 1260000"/>
              <a:gd name="connsiteX4" fmla="*/ 630000 w 1260000"/>
              <a:gd name="connsiteY4" fmla="*/ 95508 h 1260000"/>
              <a:gd name="connsiteX5" fmla="*/ 630000 w 1260000"/>
              <a:gd name="connsiteY5" fmla="*/ 0 h 1260000"/>
              <a:gd name="connsiteX6" fmla="*/ 1260000 w 1260000"/>
              <a:gd name="connsiteY6" fmla="*/ 630000 h 1260000"/>
              <a:gd name="connsiteX7" fmla="*/ 630000 w 1260000"/>
              <a:gd name="connsiteY7" fmla="*/ 1260000 h 1260000"/>
              <a:gd name="connsiteX8" fmla="*/ 0 w 1260000"/>
              <a:gd name="connsiteY8" fmla="*/ 630000 h 1260000"/>
              <a:gd name="connsiteX9" fmla="*/ 630000 w 1260000"/>
              <a:gd name="connsiteY9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0000" h="1260000">
                <a:moveTo>
                  <a:pt x="630000" y="95508"/>
                </a:moveTo>
                <a:cubicBezTo>
                  <a:pt x="331766" y="95508"/>
                  <a:pt x="90000" y="336041"/>
                  <a:pt x="90000" y="632754"/>
                </a:cubicBezTo>
                <a:cubicBezTo>
                  <a:pt x="90000" y="929467"/>
                  <a:pt x="331766" y="1170000"/>
                  <a:pt x="630000" y="1170000"/>
                </a:cubicBezTo>
                <a:cubicBezTo>
                  <a:pt x="928234" y="1170000"/>
                  <a:pt x="1170000" y="929467"/>
                  <a:pt x="1170000" y="632754"/>
                </a:cubicBezTo>
                <a:cubicBezTo>
                  <a:pt x="1170000" y="336041"/>
                  <a:pt x="928234" y="95508"/>
                  <a:pt x="630000" y="95508"/>
                </a:cubicBezTo>
                <a:close/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400" dirty="0"/>
          </a:p>
        </p:txBody>
      </p:sp>
      <p:sp>
        <p:nvSpPr>
          <p:cNvPr id="96" name="Полилиния: фигура 28">
            <a:extLst>
              <a:ext uri="{FF2B5EF4-FFF2-40B4-BE49-F238E27FC236}">
                <a16:creationId xmlns:a16="http://schemas.microsoft.com/office/drawing/2014/main" id="{14E4F710-7E38-405C-9728-F93EF9A88E16}"/>
              </a:ext>
            </a:extLst>
          </p:cNvPr>
          <p:cNvSpPr/>
          <p:nvPr/>
        </p:nvSpPr>
        <p:spPr>
          <a:xfrm>
            <a:off x="4150003" y="3971760"/>
            <a:ext cx="1485000" cy="1485000"/>
          </a:xfrm>
          <a:custGeom>
            <a:avLst/>
            <a:gdLst>
              <a:gd name="connsiteX0" fmla="*/ 630000 w 1260000"/>
              <a:gd name="connsiteY0" fmla="*/ 95508 h 1260000"/>
              <a:gd name="connsiteX1" fmla="*/ 90000 w 1260000"/>
              <a:gd name="connsiteY1" fmla="*/ 632754 h 1260000"/>
              <a:gd name="connsiteX2" fmla="*/ 630000 w 1260000"/>
              <a:gd name="connsiteY2" fmla="*/ 1170000 h 1260000"/>
              <a:gd name="connsiteX3" fmla="*/ 1170000 w 1260000"/>
              <a:gd name="connsiteY3" fmla="*/ 632754 h 1260000"/>
              <a:gd name="connsiteX4" fmla="*/ 630000 w 1260000"/>
              <a:gd name="connsiteY4" fmla="*/ 95508 h 1260000"/>
              <a:gd name="connsiteX5" fmla="*/ 630000 w 1260000"/>
              <a:gd name="connsiteY5" fmla="*/ 0 h 1260000"/>
              <a:gd name="connsiteX6" fmla="*/ 1260000 w 1260000"/>
              <a:gd name="connsiteY6" fmla="*/ 630000 h 1260000"/>
              <a:gd name="connsiteX7" fmla="*/ 630000 w 1260000"/>
              <a:gd name="connsiteY7" fmla="*/ 1260000 h 1260000"/>
              <a:gd name="connsiteX8" fmla="*/ 0 w 1260000"/>
              <a:gd name="connsiteY8" fmla="*/ 630000 h 1260000"/>
              <a:gd name="connsiteX9" fmla="*/ 630000 w 1260000"/>
              <a:gd name="connsiteY9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0000" h="1260000">
                <a:moveTo>
                  <a:pt x="630000" y="95508"/>
                </a:moveTo>
                <a:cubicBezTo>
                  <a:pt x="331766" y="95508"/>
                  <a:pt x="90000" y="336041"/>
                  <a:pt x="90000" y="632754"/>
                </a:cubicBezTo>
                <a:cubicBezTo>
                  <a:pt x="90000" y="929467"/>
                  <a:pt x="331766" y="1170000"/>
                  <a:pt x="630000" y="1170000"/>
                </a:cubicBezTo>
                <a:cubicBezTo>
                  <a:pt x="928234" y="1170000"/>
                  <a:pt x="1170000" y="929467"/>
                  <a:pt x="1170000" y="632754"/>
                </a:cubicBezTo>
                <a:cubicBezTo>
                  <a:pt x="1170000" y="336041"/>
                  <a:pt x="928234" y="95508"/>
                  <a:pt x="630000" y="95508"/>
                </a:cubicBezTo>
                <a:close/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400" dirty="0"/>
          </a:p>
        </p:txBody>
      </p:sp>
      <p:sp>
        <p:nvSpPr>
          <p:cNvPr id="97" name="Полилиния: фигура 28">
            <a:extLst>
              <a:ext uri="{FF2B5EF4-FFF2-40B4-BE49-F238E27FC236}">
                <a16:creationId xmlns:a16="http://schemas.microsoft.com/office/drawing/2014/main" id="{14E4F710-7E38-405C-9728-F93EF9A88E16}"/>
              </a:ext>
            </a:extLst>
          </p:cNvPr>
          <p:cNvSpPr/>
          <p:nvPr/>
        </p:nvSpPr>
        <p:spPr>
          <a:xfrm>
            <a:off x="370003" y="3971760"/>
            <a:ext cx="1485000" cy="1485000"/>
          </a:xfrm>
          <a:custGeom>
            <a:avLst/>
            <a:gdLst>
              <a:gd name="connsiteX0" fmla="*/ 630000 w 1260000"/>
              <a:gd name="connsiteY0" fmla="*/ 95508 h 1260000"/>
              <a:gd name="connsiteX1" fmla="*/ 90000 w 1260000"/>
              <a:gd name="connsiteY1" fmla="*/ 632754 h 1260000"/>
              <a:gd name="connsiteX2" fmla="*/ 630000 w 1260000"/>
              <a:gd name="connsiteY2" fmla="*/ 1170000 h 1260000"/>
              <a:gd name="connsiteX3" fmla="*/ 1170000 w 1260000"/>
              <a:gd name="connsiteY3" fmla="*/ 632754 h 1260000"/>
              <a:gd name="connsiteX4" fmla="*/ 630000 w 1260000"/>
              <a:gd name="connsiteY4" fmla="*/ 95508 h 1260000"/>
              <a:gd name="connsiteX5" fmla="*/ 630000 w 1260000"/>
              <a:gd name="connsiteY5" fmla="*/ 0 h 1260000"/>
              <a:gd name="connsiteX6" fmla="*/ 1260000 w 1260000"/>
              <a:gd name="connsiteY6" fmla="*/ 630000 h 1260000"/>
              <a:gd name="connsiteX7" fmla="*/ 630000 w 1260000"/>
              <a:gd name="connsiteY7" fmla="*/ 1260000 h 1260000"/>
              <a:gd name="connsiteX8" fmla="*/ 0 w 1260000"/>
              <a:gd name="connsiteY8" fmla="*/ 630000 h 1260000"/>
              <a:gd name="connsiteX9" fmla="*/ 630000 w 1260000"/>
              <a:gd name="connsiteY9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0000" h="1260000">
                <a:moveTo>
                  <a:pt x="630000" y="95508"/>
                </a:moveTo>
                <a:cubicBezTo>
                  <a:pt x="331766" y="95508"/>
                  <a:pt x="90000" y="336041"/>
                  <a:pt x="90000" y="632754"/>
                </a:cubicBezTo>
                <a:cubicBezTo>
                  <a:pt x="90000" y="929467"/>
                  <a:pt x="331766" y="1170000"/>
                  <a:pt x="630000" y="1170000"/>
                </a:cubicBezTo>
                <a:cubicBezTo>
                  <a:pt x="928234" y="1170000"/>
                  <a:pt x="1170000" y="929467"/>
                  <a:pt x="1170000" y="632754"/>
                </a:cubicBezTo>
                <a:cubicBezTo>
                  <a:pt x="1170000" y="336041"/>
                  <a:pt x="928234" y="95508"/>
                  <a:pt x="630000" y="95508"/>
                </a:cubicBezTo>
                <a:close/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400" dirty="0"/>
          </a:p>
        </p:txBody>
      </p:sp>
      <p:sp>
        <p:nvSpPr>
          <p:cNvPr id="98" name="Полилиния: фигура 28">
            <a:extLst>
              <a:ext uri="{FF2B5EF4-FFF2-40B4-BE49-F238E27FC236}">
                <a16:creationId xmlns:a16="http://schemas.microsoft.com/office/drawing/2014/main" id="{14E4F710-7E38-405C-9728-F93EF9A88E16}"/>
              </a:ext>
            </a:extLst>
          </p:cNvPr>
          <p:cNvSpPr/>
          <p:nvPr/>
        </p:nvSpPr>
        <p:spPr>
          <a:xfrm>
            <a:off x="4150003" y="2126760"/>
            <a:ext cx="1485000" cy="1485000"/>
          </a:xfrm>
          <a:custGeom>
            <a:avLst/>
            <a:gdLst>
              <a:gd name="connsiteX0" fmla="*/ 630000 w 1260000"/>
              <a:gd name="connsiteY0" fmla="*/ 95508 h 1260000"/>
              <a:gd name="connsiteX1" fmla="*/ 90000 w 1260000"/>
              <a:gd name="connsiteY1" fmla="*/ 632754 h 1260000"/>
              <a:gd name="connsiteX2" fmla="*/ 630000 w 1260000"/>
              <a:gd name="connsiteY2" fmla="*/ 1170000 h 1260000"/>
              <a:gd name="connsiteX3" fmla="*/ 1170000 w 1260000"/>
              <a:gd name="connsiteY3" fmla="*/ 632754 h 1260000"/>
              <a:gd name="connsiteX4" fmla="*/ 630000 w 1260000"/>
              <a:gd name="connsiteY4" fmla="*/ 95508 h 1260000"/>
              <a:gd name="connsiteX5" fmla="*/ 630000 w 1260000"/>
              <a:gd name="connsiteY5" fmla="*/ 0 h 1260000"/>
              <a:gd name="connsiteX6" fmla="*/ 1260000 w 1260000"/>
              <a:gd name="connsiteY6" fmla="*/ 630000 h 1260000"/>
              <a:gd name="connsiteX7" fmla="*/ 630000 w 1260000"/>
              <a:gd name="connsiteY7" fmla="*/ 1260000 h 1260000"/>
              <a:gd name="connsiteX8" fmla="*/ 0 w 1260000"/>
              <a:gd name="connsiteY8" fmla="*/ 630000 h 1260000"/>
              <a:gd name="connsiteX9" fmla="*/ 630000 w 1260000"/>
              <a:gd name="connsiteY9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0000" h="1260000">
                <a:moveTo>
                  <a:pt x="630000" y="95508"/>
                </a:moveTo>
                <a:cubicBezTo>
                  <a:pt x="331766" y="95508"/>
                  <a:pt x="90000" y="336041"/>
                  <a:pt x="90000" y="632754"/>
                </a:cubicBezTo>
                <a:cubicBezTo>
                  <a:pt x="90000" y="929467"/>
                  <a:pt x="331766" y="1170000"/>
                  <a:pt x="630000" y="1170000"/>
                </a:cubicBezTo>
                <a:cubicBezTo>
                  <a:pt x="928234" y="1170000"/>
                  <a:pt x="1170000" y="929467"/>
                  <a:pt x="1170000" y="632754"/>
                </a:cubicBezTo>
                <a:cubicBezTo>
                  <a:pt x="1170000" y="336041"/>
                  <a:pt x="928234" y="95508"/>
                  <a:pt x="630000" y="95508"/>
                </a:cubicBezTo>
                <a:close/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400" dirty="0"/>
          </a:p>
        </p:txBody>
      </p:sp>
      <p:sp>
        <p:nvSpPr>
          <p:cNvPr id="99" name="Полилиния: фигура 28">
            <a:extLst>
              <a:ext uri="{FF2B5EF4-FFF2-40B4-BE49-F238E27FC236}">
                <a16:creationId xmlns:a16="http://schemas.microsoft.com/office/drawing/2014/main" id="{14E4F710-7E38-405C-9728-F93EF9A88E16}"/>
              </a:ext>
            </a:extLst>
          </p:cNvPr>
          <p:cNvSpPr/>
          <p:nvPr/>
        </p:nvSpPr>
        <p:spPr>
          <a:xfrm>
            <a:off x="370003" y="2126760"/>
            <a:ext cx="1485000" cy="1485000"/>
          </a:xfrm>
          <a:custGeom>
            <a:avLst/>
            <a:gdLst>
              <a:gd name="connsiteX0" fmla="*/ 630000 w 1260000"/>
              <a:gd name="connsiteY0" fmla="*/ 95508 h 1260000"/>
              <a:gd name="connsiteX1" fmla="*/ 90000 w 1260000"/>
              <a:gd name="connsiteY1" fmla="*/ 632754 h 1260000"/>
              <a:gd name="connsiteX2" fmla="*/ 630000 w 1260000"/>
              <a:gd name="connsiteY2" fmla="*/ 1170000 h 1260000"/>
              <a:gd name="connsiteX3" fmla="*/ 1170000 w 1260000"/>
              <a:gd name="connsiteY3" fmla="*/ 632754 h 1260000"/>
              <a:gd name="connsiteX4" fmla="*/ 630000 w 1260000"/>
              <a:gd name="connsiteY4" fmla="*/ 95508 h 1260000"/>
              <a:gd name="connsiteX5" fmla="*/ 630000 w 1260000"/>
              <a:gd name="connsiteY5" fmla="*/ 0 h 1260000"/>
              <a:gd name="connsiteX6" fmla="*/ 1260000 w 1260000"/>
              <a:gd name="connsiteY6" fmla="*/ 630000 h 1260000"/>
              <a:gd name="connsiteX7" fmla="*/ 630000 w 1260000"/>
              <a:gd name="connsiteY7" fmla="*/ 1260000 h 1260000"/>
              <a:gd name="connsiteX8" fmla="*/ 0 w 1260000"/>
              <a:gd name="connsiteY8" fmla="*/ 630000 h 1260000"/>
              <a:gd name="connsiteX9" fmla="*/ 630000 w 1260000"/>
              <a:gd name="connsiteY9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0000" h="1260000">
                <a:moveTo>
                  <a:pt x="630000" y="95508"/>
                </a:moveTo>
                <a:cubicBezTo>
                  <a:pt x="331766" y="95508"/>
                  <a:pt x="90000" y="336041"/>
                  <a:pt x="90000" y="632754"/>
                </a:cubicBezTo>
                <a:cubicBezTo>
                  <a:pt x="90000" y="929467"/>
                  <a:pt x="331766" y="1170000"/>
                  <a:pt x="630000" y="1170000"/>
                </a:cubicBezTo>
                <a:cubicBezTo>
                  <a:pt x="928234" y="1170000"/>
                  <a:pt x="1170000" y="929467"/>
                  <a:pt x="1170000" y="632754"/>
                </a:cubicBezTo>
                <a:cubicBezTo>
                  <a:pt x="1170000" y="336041"/>
                  <a:pt x="928234" y="95508"/>
                  <a:pt x="630000" y="95508"/>
                </a:cubicBezTo>
                <a:close/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400" dirty="0"/>
          </a:p>
        </p:txBody>
      </p:sp>
      <p:sp>
        <p:nvSpPr>
          <p:cNvPr id="2" name="Номер слайда 9">
            <a:extLst>
              <a:ext uri="{FF2B5EF4-FFF2-40B4-BE49-F238E27FC236}">
                <a16:creationId xmlns:a16="http://schemas.microsoft.com/office/drawing/2014/main" id="{FABA61E5-BC01-7467-738C-223E782BA4D5}"/>
              </a:ext>
            </a:extLst>
          </p:cNvPr>
          <p:cNvSpPr txBox="1">
            <a:spLocks/>
          </p:cNvSpPr>
          <p:nvPr/>
        </p:nvSpPr>
        <p:spPr>
          <a:xfrm>
            <a:off x="9328357" y="651366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B31418-F882-4AB8-B9D6-A86336FEE6A5}" type="slidenum">
              <a:rPr lang="ru-RU" sz="1400" smtClean="0">
                <a:solidFill>
                  <a:srgbClr val="3349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14</a:t>
            </a:fld>
            <a:endParaRPr lang="ru-RU" sz="1400" dirty="0">
              <a:solidFill>
                <a:srgbClr val="33496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BE28C32-6736-D2FB-D218-8CDDD7733996}"/>
              </a:ext>
            </a:extLst>
          </p:cNvPr>
          <p:cNvSpPr/>
          <p:nvPr/>
        </p:nvSpPr>
        <p:spPr>
          <a:xfrm>
            <a:off x="505003" y="5644066"/>
            <a:ext cx="10260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Отсутствие требований приводит к невозможности оценки</a:t>
            </a:r>
          </a:p>
          <a:p>
            <a:pPr algn="ctr"/>
            <a:r>
              <a:rPr lang="ru-RU" sz="2000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соответствия проектной документации </a:t>
            </a:r>
          </a:p>
          <a:p>
            <a:pPr algn="ctr"/>
            <a:r>
              <a:rPr lang="ru-RU" sz="2000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требованиям статьи 49 </a:t>
            </a:r>
            <a:r>
              <a:rPr lang="ru-RU" sz="2000" b="1" dirty="0" err="1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ГрК</a:t>
            </a:r>
            <a:r>
              <a:rPr lang="ru-RU" sz="2000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 РФ </a:t>
            </a:r>
          </a:p>
        </p:txBody>
      </p:sp>
    </p:spTree>
    <p:extLst>
      <p:ext uri="{BB962C8B-B14F-4D97-AF65-F5344CB8AC3E}">
        <p14:creationId xmlns:p14="http://schemas.microsoft.com/office/powerpoint/2010/main" val="968228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A36770-B951-945A-C141-DB6847C69C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68D5121-B048-F542-EDC6-E5230F5AC1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169" y="12717"/>
            <a:ext cx="10275831" cy="6858000"/>
          </a:xfrm>
          <a:prstGeom prst="rect">
            <a:avLst/>
          </a:prstGeom>
        </p:spPr>
      </p:pic>
      <p:sp>
        <p:nvSpPr>
          <p:cNvPr id="8" name="Текст 20">
            <a:extLst>
              <a:ext uri="{FF2B5EF4-FFF2-40B4-BE49-F238E27FC236}">
                <a16:creationId xmlns:a16="http://schemas.microsoft.com/office/drawing/2014/main" id="{236EE237-33E5-E854-4EA1-4AC5E455B8ED}"/>
              </a:ext>
            </a:extLst>
          </p:cNvPr>
          <p:cNvSpPr txBox="1">
            <a:spLocks/>
          </p:cNvSpPr>
          <p:nvPr/>
        </p:nvSpPr>
        <p:spPr>
          <a:xfrm>
            <a:off x="1011238" y="2573338"/>
            <a:ext cx="6442075" cy="164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indent="0" algn="ctr" defTabSz="914400" rtl="0" eaLnBrk="1" latinLnBrk="0" hangingPunct="1">
              <a:buFontTx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id="{8BC9308F-C397-F98D-394D-D91F2837D746}"/>
              </a:ext>
            </a:extLst>
          </p:cNvPr>
          <p:cNvSpPr/>
          <p:nvPr/>
        </p:nvSpPr>
        <p:spPr>
          <a:xfrm>
            <a:off x="0" y="-10104"/>
            <a:ext cx="9246000" cy="6868104"/>
          </a:xfrm>
          <a:custGeom>
            <a:avLst/>
            <a:gdLst>
              <a:gd name="connsiteX0" fmla="*/ 0 w 9246000"/>
              <a:gd name="connsiteY0" fmla="*/ 0 h 6868103"/>
              <a:gd name="connsiteX1" fmla="*/ 6096000 w 9246000"/>
              <a:gd name="connsiteY1" fmla="*/ 0 h 6868103"/>
              <a:gd name="connsiteX2" fmla="*/ 6096000 w 9246000"/>
              <a:gd name="connsiteY2" fmla="*/ 2032 h 6868103"/>
              <a:gd name="connsiteX3" fmla="*/ 9246000 w 9246000"/>
              <a:gd name="connsiteY3" fmla="*/ 2032 h 6868103"/>
              <a:gd name="connsiteX4" fmla="*/ 6096000 w 9246000"/>
              <a:gd name="connsiteY4" fmla="*/ 6868103 h 6868103"/>
              <a:gd name="connsiteX5" fmla="*/ 0 w 9246000"/>
              <a:gd name="connsiteY5" fmla="*/ 6868103 h 6868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46000" h="6868103">
                <a:moveTo>
                  <a:pt x="0" y="0"/>
                </a:moveTo>
                <a:lnTo>
                  <a:pt x="6096000" y="0"/>
                </a:lnTo>
                <a:lnTo>
                  <a:pt x="6096000" y="2032"/>
                </a:lnTo>
                <a:lnTo>
                  <a:pt x="9246000" y="2032"/>
                </a:lnTo>
                <a:lnTo>
                  <a:pt x="6096000" y="6868103"/>
                </a:lnTo>
                <a:lnTo>
                  <a:pt x="0" y="6868103"/>
                </a:lnTo>
                <a:close/>
              </a:path>
            </a:pathLst>
          </a:custGeom>
          <a:solidFill>
            <a:srgbClr val="3349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5" name="Полилиния: фигура 4">
            <a:extLst>
              <a:ext uri="{FF2B5EF4-FFF2-40B4-BE49-F238E27FC236}">
                <a16:creationId xmlns:a16="http://schemas.microsoft.com/office/drawing/2014/main" id="{441E1D37-F8BC-218D-15F3-036E9B430719}"/>
              </a:ext>
            </a:extLst>
          </p:cNvPr>
          <p:cNvSpPr/>
          <p:nvPr/>
        </p:nvSpPr>
        <p:spPr>
          <a:xfrm>
            <a:off x="835155" y="1809000"/>
            <a:ext cx="7780845" cy="3346406"/>
          </a:xfrm>
          <a:custGeom>
            <a:avLst/>
            <a:gdLst>
              <a:gd name="connsiteX0" fmla="*/ 7578345 w 7780845"/>
              <a:gd name="connsiteY0" fmla="*/ 0 h 3346406"/>
              <a:gd name="connsiteX1" fmla="*/ 7780845 w 7780845"/>
              <a:gd name="connsiteY1" fmla="*/ 349894 h 3346406"/>
              <a:gd name="connsiteX2" fmla="*/ 6620089 w 7780845"/>
              <a:gd name="connsiteY2" fmla="*/ 2880000 h 3346406"/>
              <a:gd name="connsiteX3" fmla="*/ 6614828 w 7780845"/>
              <a:gd name="connsiteY3" fmla="*/ 2880000 h 3346406"/>
              <a:gd name="connsiteX4" fmla="*/ 6039514 w 7780845"/>
              <a:gd name="connsiteY4" fmla="*/ 3346406 h 3346406"/>
              <a:gd name="connsiteX5" fmla="*/ 6245491 w 7780845"/>
              <a:gd name="connsiteY5" fmla="*/ 2880000 h 3346406"/>
              <a:gd name="connsiteX6" fmla="*/ 0 w 7780845"/>
              <a:gd name="connsiteY6" fmla="*/ 2880000 h 3346406"/>
              <a:gd name="connsiteX7" fmla="*/ 0 w 7780845"/>
              <a:gd name="connsiteY7" fmla="*/ 349894 h 3346406"/>
              <a:gd name="connsiteX8" fmla="*/ 7375845 w 7780845"/>
              <a:gd name="connsiteY8" fmla="*/ 349894 h 334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0845" h="3346406">
                <a:moveTo>
                  <a:pt x="7578345" y="0"/>
                </a:moveTo>
                <a:lnTo>
                  <a:pt x="7780845" y="349894"/>
                </a:lnTo>
                <a:lnTo>
                  <a:pt x="6620089" y="2880000"/>
                </a:lnTo>
                <a:lnTo>
                  <a:pt x="6614828" y="2880000"/>
                </a:lnTo>
                <a:lnTo>
                  <a:pt x="6039514" y="3346406"/>
                </a:lnTo>
                <a:lnTo>
                  <a:pt x="6245491" y="2880000"/>
                </a:lnTo>
                <a:lnTo>
                  <a:pt x="0" y="2880000"/>
                </a:lnTo>
                <a:lnTo>
                  <a:pt x="0" y="349894"/>
                </a:lnTo>
                <a:lnTo>
                  <a:pt x="7375845" y="349894"/>
                </a:lnTo>
                <a:close/>
              </a:path>
            </a:pathLst>
          </a:custGeom>
          <a:solidFill>
            <a:srgbClr val="ECDD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highlight>
                <a:srgbClr val="FFFF00"/>
              </a:highlight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569FC3-5711-D012-2324-DFF533419A94}"/>
              </a:ext>
            </a:extLst>
          </p:cNvPr>
          <p:cNvSpPr txBox="1"/>
          <p:nvPr/>
        </p:nvSpPr>
        <p:spPr>
          <a:xfrm>
            <a:off x="1504539" y="2560621"/>
            <a:ext cx="64420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334967"/>
                </a:solidFill>
                <a:cs typeface="Arial" panose="020B0604020202020204" pitchFamily="34" charset="0"/>
              </a:rPr>
              <a:t>Определение стоимости работ по подготовке ПД, содержащей материалы в форме ИМ</a:t>
            </a:r>
            <a:endParaRPr lang="ru-RU" sz="3200" dirty="0">
              <a:solidFill>
                <a:srgbClr val="334967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1F77794-4F0A-BAE0-D0D7-263E1CF20E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00" y="234000"/>
            <a:ext cx="2560845" cy="81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162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72204B2-8D48-457D-2B65-6E04AE04A3C3}"/>
              </a:ext>
            </a:extLst>
          </p:cNvPr>
          <p:cNvSpPr/>
          <p:nvPr/>
        </p:nvSpPr>
        <p:spPr>
          <a:xfrm>
            <a:off x="2181" y="963597"/>
            <a:ext cx="12192000" cy="900000"/>
          </a:xfrm>
          <a:prstGeom prst="rect">
            <a:avLst/>
          </a:prstGeom>
          <a:solidFill>
            <a:srgbClr val="33496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4BF428D-7BA3-4802-812A-E47FC9D3BA6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444437" y="134938"/>
            <a:ext cx="4348629" cy="668337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3E516A"/>
                </a:solidFill>
                <a:latin typeface="+mn-lt"/>
                <a:cs typeface="Arial" panose="020B0604020202020204" pitchFamily="34" charset="0"/>
              </a:rPr>
              <a:t>Определение </a:t>
            </a:r>
            <a:r>
              <a:rPr lang="ru-RU" sz="2400" b="1" dirty="0">
                <a:solidFill>
                  <a:srgbClr val="D7B56D"/>
                </a:solidFill>
                <a:latin typeface="+mn-lt"/>
                <a:cs typeface="Arial" panose="020B0604020202020204" pitchFamily="34" charset="0"/>
              </a:rPr>
              <a:t>стоимости работ </a:t>
            </a:r>
          </a:p>
        </p:txBody>
      </p:sp>
      <p:sp>
        <p:nvSpPr>
          <p:cNvPr id="27" name="Заголовок 2">
            <a:extLst>
              <a:ext uri="{FF2B5EF4-FFF2-40B4-BE49-F238E27FC236}">
                <a16:creationId xmlns:a16="http://schemas.microsoft.com/office/drawing/2014/main" id="{34BF428D-7BA3-4802-812A-E47FC9D3BA6B}"/>
              </a:ext>
            </a:extLst>
          </p:cNvPr>
          <p:cNvSpPr txBox="1">
            <a:spLocks/>
          </p:cNvSpPr>
          <p:nvPr/>
        </p:nvSpPr>
        <p:spPr>
          <a:xfrm>
            <a:off x="101574" y="1101547"/>
            <a:ext cx="11691492" cy="6688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16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Методика определения стоимости работ по подготовке проектной документации, содержащей материалы в форме информационной модели, </a:t>
            </a:r>
            <a:r>
              <a:rPr lang="ru-RU" sz="1600" b="1" dirty="0">
                <a:ln w="0"/>
                <a:solidFill>
                  <a:schemeClr val="bg1"/>
                </a:solidFill>
                <a:cs typeface="Arial" panose="020B0604020202020204" pitchFamily="34" charset="0"/>
              </a:rPr>
              <a:t>утвержденная приказом Минстроя России от 24 декабря 2020 г. № 854/</a:t>
            </a:r>
            <a:r>
              <a:rPr lang="ru-RU" sz="1600" b="1" dirty="0" err="1">
                <a:ln w="0"/>
                <a:solidFill>
                  <a:schemeClr val="bg1"/>
                </a:solidFill>
                <a:cs typeface="Arial" panose="020B0604020202020204" pitchFamily="34" charset="0"/>
              </a:rPr>
              <a:t>пр</a:t>
            </a:r>
            <a:endParaRPr lang="ru-RU" sz="1600" b="1" dirty="0">
              <a:ln w="0"/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" name="Номер слайда 9">
            <a:extLst>
              <a:ext uri="{FF2B5EF4-FFF2-40B4-BE49-F238E27FC236}">
                <a16:creationId xmlns:a16="http://schemas.microsoft.com/office/drawing/2014/main" id="{E98E012F-8C8D-34B0-BBFC-4A728A8A657B}"/>
              </a:ext>
            </a:extLst>
          </p:cNvPr>
          <p:cNvSpPr txBox="1">
            <a:spLocks/>
          </p:cNvSpPr>
          <p:nvPr/>
        </p:nvSpPr>
        <p:spPr>
          <a:xfrm>
            <a:off x="9328357" y="651366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B31418-F882-4AB8-B9D6-A86336FEE6A5}" type="slidenum">
              <a:rPr lang="ru-RU" sz="1400" smtClean="0">
                <a:solidFill>
                  <a:srgbClr val="3349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16</a:t>
            </a:fld>
            <a:endParaRPr lang="ru-RU" sz="1400" dirty="0">
              <a:solidFill>
                <a:srgbClr val="33496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2">
            <a:extLst>
              <a:ext uri="{FF2B5EF4-FFF2-40B4-BE49-F238E27FC236}">
                <a16:creationId xmlns:a16="http://schemas.microsoft.com/office/drawing/2014/main" id="{8FA817A1-173A-64B4-5804-10A80FCF6B37}"/>
              </a:ext>
            </a:extLst>
          </p:cNvPr>
          <p:cNvSpPr txBox="1">
            <a:spLocks/>
          </p:cNvSpPr>
          <p:nvPr/>
        </p:nvSpPr>
        <p:spPr>
          <a:xfrm>
            <a:off x="723266" y="3079591"/>
            <a:ext cx="11571190" cy="3492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ru-RU" sz="1200" b="1" dirty="0">
              <a:ln w="0"/>
              <a:solidFill>
                <a:srgbClr val="334967"/>
              </a:solidFill>
              <a:cs typeface="Arial" panose="020B0604020202020204" pitchFamily="34" charset="0"/>
            </a:endParaRPr>
          </a:p>
          <a:p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В п. 17 Методики № 854/</a:t>
            </a:r>
            <a:r>
              <a:rPr lang="ru-RU" sz="1200" b="1" dirty="0" err="1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пр</a:t>
            </a:r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 учтена стоимость работ:</a:t>
            </a:r>
          </a:p>
          <a:p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  а) по наполнению элементов модели всей необходимой </a:t>
            </a:r>
            <a:r>
              <a:rPr lang="ru-RU" sz="12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атрибутивной информацией</a:t>
            </a:r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;</a:t>
            </a:r>
          </a:p>
          <a:p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  б) по </a:t>
            </a:r>
            <a:r>
              <a:rPr lang="ru-RU" sz="12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классификации и кодификации </a:t>
            </a:r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элементов модели;</a:t>
            </a:r>
          </a:p>
          <a:p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  в) по извлечению информации из модели в структурированном виде;</a:t>
            </a:r>
          </a:p>
          <a:p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  г) по формированию сводной модели объекта капитального строительства, по формированию модели для расчета сметной стоимости строительства;</a:t>
            </a:r>
          </a:p>
          <a:p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  д) по использованию модели для визуализации строительного объекта с целью проведения общественных слушаний;</a:t>
            </a:r>
          </a:p>
          <a:p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  е) по использованию модели для проверки и оценки технических решений;</a:t>
            </a:r>
          </a:p>
          <a:p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  ж) по проверке пространственного положения и геометрических параметров элементов </a:t>
            </a:r>
            <a:r>
              <a:rPr lang="ru-RU" sz="12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трехмерной модели</a:t>
            </a:r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;</a:t>
            </a:r>
          </a:p>
          <a:p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  з) по поиску, анализу и устранению </a:t>
            </a:r>
            <a:r>
              <a:rPr lang="ru-RU" sz="12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геометрических пересечений </a:t>
            </a:r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элементов </a:t>
            </a:r>
            <a:r>
              <a:rPr lang="ru-RU" sz="12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трехмерной модели</a:t>
            </a:r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;</a:t>
            </a:r>
          </a:p>
          <a:p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  и) по поиску, анализу и устранению нарушений </a:t>
            </a:r>
            <a:r>
              <a:rPr lang="ru-RU" sz="12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нормируемых расстояний </a:t>
            </a:r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между элементами </a:t>
            </a:r>
            <a:r>
              <a:rPr lang="ru-RU" sz="12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трехмерной модели</a:t>
            </a:r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;</a:t>
            </a:r>
          </a:p>
          <a:p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  к) по осуществлению проверок </a:t>
            </a:r>
            <a:r>
              <a:rPr lang="ru-RU" sz="12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трехмерной модели </a:t>
            </a:r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на соответствие требованиям заказчика к трехмерной модели и плану реализации проекта с использованием информационного моделирования;</a:t>
            </a:r>
          </a:p>
          <a:p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  л) по формированию заданий на корректировку отдельных </a:t>
            </a:r>
            <a:r>
              <a:rPr lang="ru-RU" sz="12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трехмерных моделей </a:t>
            </a:r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по различным дисциплинам или частям объекта строительства по замечаниям заказчика и органов (организаций), уполномоченных на проведение экспертизы;</a:t>
            </a:r>
          </a:p>
          <a:p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  м) по корректировке информационной модели по замечаниям заказчика и органов (организаций), уполномоченных на проведение экспертизы;</a:t>
            </a:r>
          </a:p>
          <a:p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  н) по защите информационной модели у заказчика и органах (организациях), уполномоченных на проведение экспертизы</a:t>
            </a:r>
          </a:p>
        </p:txBody>
      </p:sp>
      <p:sp>
        <p:nvSpPr>
          <p:cNvPr id="4" name="Прямоугольник: скругленные углы 13">
            <a:extLst>
              <a:ext uri="{FF2B5EF4-FFF2-40B4-BE49-F238E27FC236}">
                <a16:creationId xmlns:a16="http://schemas.microsoft.com/office/drawing/2014/main" id="{C6B6452A-EA9F-20D7-9AD9-68119E011CD3}"/>
              </a:ext>
            </a:extLst>
          </p:cNvPr>
          <p:cNvSpPr/>
          <p:nvPr/>
        </p:nvSpPr>
        <p:spPr>
          <a:xfrm rot="2689455">
            <a:off x="4196885" y="2131636"/>
            <a:ext cx="1077974" cy="1077974"/>
          </a:xfrm>
          <a:prstGeom prst="roundRect">
            <a:avLst/>
          </a:pr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25FAF35-2868-8961-28A6-82E7A26DBE42}"/>
              </a:ext>
            </a:extLst>
          </p:cNvPr>
          <p:cNvSpPr/>
          <p:nvPr/>
        </p:nvSpPr>
        <p:spPr>
          <a:xfrm>
            <a:off x="4252872" y="2347457"/>
            <a:ext cx="96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0"/>
                <a:solidFill>
                  <a:srgbClr val="3E5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Смета</a:t>
            </a:r>
          </a:p>
          <a:p>
            <a:pPr algn="ctr"/>
            <a:r>
              <a:rPr lang="ru-RU" b="1" dirty="0">
                <a:ln w="0"/>
                <a:solidFill>
                  <a:srgbClr val="3E5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ПИР</a:t>
            </a:r>
          </a:p>
        </p:txBody>
      </p:sp>
      <p:sp>
        <p:nvSpPr>
          <p:cNvPr id="7" name="Прямоугольник: скругленные углы 13">
            <a:extLst>
              <a:ext uri="{FF2B5EF4-FFF2-40B4-BE49-F238E27FC236}">
                <a16:creationId xmlns:a16="http://schemas.microsoft.com/office/drawing/2014/main" id="{619DA37C-329F-EB3C-81F4-3BEA8B9FD1BA}"/>
              </a:ext>
            </a:extLst>
          </p:cNvPr>
          <p:cNvSpPr/>
          <p:nvPr/>
        </p:nvSpPr>
        <p:spPr>
          <a:xfrm rot="2689455">
            <a:off x="6482884" y="2131636"/>
            <a:ext cx="1077974" cy="1077974"/>
          </a:xfrm>
          <a:prstGeom prst="roundRect">
            <a:avLst/>
          </a:pr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B83A933-8219-73B1-F203-D96681F8AFB4}"/>
              </a:ext>
            </a:extLst>
          </p:cNvPr>
          <p:cNvSpPr/>
          <p:nvPr/>
        </p:nvSpPr>
        <p:spPr>
          <a:xfrm>
            <a:off x="6367189" y="2347457"/>
            <a:ext cx="12923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0"/>
                <a:solidFill>
                  <a:srgbClr val="3E5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Глава 12</a:t>
            </a:r>
          </a:p>
          <a:p>
            <a:pPr algn="ctr"/>
            <a:r>
              <a:rPr lang="ru-RU" b="1" dirty="0">
                <a:ln w="0"/>
                <a:solidFill>
                  <a:srgbClr val="3E5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ССРСС</a:t>
            </a:r>
          </a:p>
        </p:txBody>
      </p:sp>
      <p:pic>
        <p:nvPicPr>
          <p:cNvPr id="10" name="Рисунок 9" descr="Линия со стрелкой: прямо">
            <a:extLst>
              <a:ext uri="{FF2B5EF4-FFF2-40B4-BE49-F238E27FC236}">
                <a16:creationId xmlns:a16="http://schemas.microsoft.com/office/drawing/2014/main" id="{E1859783-C92F-DA51-42AC-0B9AAB3DE2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5451652" y="2225151"/>
            <a:ext cx="854440" cy="854440"/>
          </a:xfrm>
          <a:prstGeom prst="rect">
            <a:avLst/>
          </a:prstGeom>
        </p:spPr>
      </p:pic>
      <p:sp>
        <p:nvSpPr>
          <p:cNvPr id="11" name="Заголовок 2">
            <a:extLst>
              <a:ext uri="{FF2B5EF4-FFF2-40B4-BE49-F238E27FC236}">
                <a16:creationId xmlns:a16="http://schemas.microsoft.com/office/drawing/2014/main" id="{8B223C84-98C5-8F63-E958-1F5F35CC718C}"/>
              </a:ext>
            </a:extLst>
          </p:cNvPr>
          <p:cNvSpPr txBox="1">
            <a:spLocks/>
          </p:cNvSpPr>
          <p:nvPr/>
        </p:nvSpPr>
        <p:spPr>
          <a:xfrm>
            <a:off x="852947" y="2049942"/>
            <a:ext cx="3004295" cy="14257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1200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(п. 171, д), гл. IX Методики определения сметной стоимости, утв. приказом Минстроя и ЖКХ РФ от 4 августа 2020 года № 421/пр.)</a:t>
            </a:r>
          </a:p>
        </p:txBody>
      </p:sp>
    </p:spTree>
    <p:extLst>
      <p:ext uri="{BB962C8B-B14F-4D97-AF65-F5344CB8AC3E}">
        <p14:creationId xmlns:p14="http://schemas.microsoft.com/office/powerpoint/2010/main" val="34301574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55F017-C55E-9979-302D-2D0BDCF0AA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E17D7C9-AC10-2D65-458D-169A182D2FC7}"/>
              </a:ext>
            </a:extLst>
          </p:cNvPr>
          <p:cNvSpPr/>
          <p:nvPr/>
        </p:nvSpPr>
        <p:spPr>
          <a:xfrm>
            <a:off x="2181" y="963597"/>
            <a:ext cx="12192000" cy="900000"/>
          </a:xfrm>
          <a:prstGeom prst="rect">
            <a:avLst/>
          </a:prstGeom>
          <a:solidFill>
            <a:srgbClr val="33496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5CBC946-E715-AB65-23AF-7AACA79570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444437" y="134938"/>
            <a:ext cx="4348629" cy="668337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3E516A"/>
                </a:solidFill>
                <a:latin typeface="+mn-lt"/>
                <a:cs typeface="Arial" panose="020B0604020202020204" pitchFamily="34" charset="0"/>
              </a:rPr>
              <a:t>Определение </a:t>
            </a:r>
            <a:r>
              <a:rPr lang="ru-RU" sz="2400" b="1" dirty="0">
                <a:solidFill>
                  <a:srgbClr val="D7B56D"/>
                </a:solidFill>
                <a:latin typeface="+mn-lt"/>
                <a:cs typeface="Arial" panose="020B0604020202020204" pitchFamily="34" charset="0"/>
              </a:rPr>
              <a:t>стоимости работ </a:t>
            </a:r>
          </a:p>
        </p:txBody>
      </p:sp>
      <p:sp>
        <p:nvSpPr>
          <p:cNvPr id="27" name="Заголовок 2">
            <a:extLst>
              <a:ext uri="{FF2B5EF4-FFF2-40B4-BE49-F238E27FC236}">
                <a16:creationId xmlns:a16="http://schemas.microsoft.com/office/drawing/2014/main" id="{1D20A46A-784F-12DC-1208-1CB0ACB59B8F}"/>
              </a:ext>
            </a:extLst>
          </p:cNvPr>
          <p:cNvSpPr txBox="1">
            <a:spLocks/>
          </p:cNvSpPr>
          <p:nvPr/>
        </p:nvSpPr>
        <p:spPr>
          <a:xfrm>
            <a:off x="101574" y="1101547"/>
            <a:ext cx="11691492" cy="6688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20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Письмо Министерства строительства и ЖКХ РФ </a:t>
            </a:r>
            <a:r>
              <a:rPr lang="ru-RU" sz="2000" b="1" dirty="0">
                <a:ln w="0"/>
                <a:solidFill>
                  <a:schemeClr val="bg1"/>
                </a:solidFill>
                <a:cs typeface="Arial" panose="020B0604020202020204" pitchFamily="34" charset="0"/>
              </a:rPr>
              <a:t>№ 18354-АВ/09 от 31.03.2025г.</a:t>
            </a:r>
          </a:p>
        </p:txBody>
      </p:sp>
      <p:sp>
        <p:nvSpPr>
          <p:cNvPr id="9" name="Номер слайда 9">
            <a:extLst>
              <a:ext uri="{FF2B5EF4-FFF2-40B4-BE49-F238E27FC236}">
                <a16:creationId xmlns:a16="http://schemas.microsoft.com/office/drawing/2014/main" id="{354D43F3-A61A-65BF-2298-C7433E684928}"/>
              </a:ext>
            </a:extLst>
          </p:cNvPr>
          <p:cNvSpPr txBox="1">
            <a:spLocks/>
          </p:cNvSpPr>
          <p:nvPr/>
        </p:nvSpPr>
        <p:spPr>
          <a:xfrm>
            <a:off x="9328357" y="651366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B31418-F882-4AB8-B9D6-A86336FEE6A5}" type="slidenum">
              <a:rPr lang="ru-RU" sz="1400" smtClean="0">
                <a:solidFill>
                  <a:srgbClr val="3349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17</a:t>
            </a:fld>
            <a:endParaRPr lang="ru-RU" sz="1400" dirty="0">
              <a:solidFill>
                <a:srgbClr val="33496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2">
            <a:extLst>
              <a:ext uri="{FF2B5EF4-FFF2-40B4-BE49-F238E27FC236}">
                <a16:creationId xmlns:a16="http://schemas.microsoft.com/office/drawing/2014/main" id="{583B74E9-4676-37E9-D0A5-2CE18367BE9E}"/>
              </a:ext>
            </a:extLst>
          </p:cNvPr>
          <p:cNvSpPr txBox="1">
            <a:spLocks/>
          </p:cNvSpPr>
          <p:nvPr/>
        </p:nvSpPr>
        <p:spPr>
          <a:xfrm>
            <a:off x="400536" y="2137945"/>
            <a:ext cx="11571190" cy="3492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Корректирующие коэффициенты, применяемые при определении стоимости работ</a:t>
            </a:r>
          </a:p>
          <a:p>
            <a:r>
              <a:rPr lang="ru-RU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по подготовке проектной и рабочей документации, содержащей материалы в форме информационной модели, приведенные в Нормативных затратах на работы по подготовке проектной документации для строительства и реконструкции объектов жилищно-гражданского назначения, установленных приказом Минстроя России от 28 ноября 2023 г. N 848/</a:t>
            </a:r>
            <a:r>
              <a:rPr lang="ru-RU" b="1" dirty="0" err="1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пр</a:t>
            </a:r>
            <a:r>
              <a:rPr lang="ru-RU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, учитывают затраты по разработке </a:t>
            </a:r>
            <a:r>
              <a:rPr lang="ru-RU" b="1" dirty="0">
                <a:ln w="0"/>
                <a:solidFill>
                  <a:srgbClr val="334967"/>
                </a:solidFill>
                <a:highlight>
                  <a:srgbClr val="ECD79B"/>
                </a:highlight>
                <a:cs typeface="Arial" panose="020B0604020202020204" pitchFamily="34" charset="0"/>
              </a:rPr>
              <a:t>цифровой</a:t>
            </a:r>
            <a:r>
              <a:rPr lang="ru-RU" b="1" dirty="0">
                <a:ln w="0"/>
                <a:solidFill>
                  <a:srgbClr val="334967"/>
                </a:solidFill>
                <a:cs typeface="Arial" panose="020B0604020202020204" pitchFamily="34" charset="0"/>
              </a:rPr>
              <a:t> информационной модели.</a:t>
            </a:r>
          </a:p>
        </p:txBody>
      </p:sp>
    </p:spTree>
    <p:extLst>
      <p:ext uri="{BB962C8B-B14F-4D97-AF65-F5344CB8AC3E}">
        <p14:creationId xmlns:p14="http://schemas.microsoft.com/office/powerpoint/2010/main" val="733241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886DE2-4F29-9864-AFB3-A2210BD86D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737FED7-F818-5974-668C-F1C30DAA86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-10104"/>
            <a:ext cx="10287000" cy="6858000"/>
          </a:xfrm>
          <a:prstGeom prst="rect">
            <a:avLst/>
          </a:prstGeom>
        </p:spPr>
      </p:pic>
      <p:sp>
        <p:nvSpPr>
          <p:cNvPr id="8" name="Текст 20">
            <a:extLst>
              <a:ext uri="{FF2B5EF4-FFF2-40B4-BE49-F238E27FC236}">
                <a16:creationId xmlns:a16="http://schemas.microsoft.com/office/drawing/2014/main" id="{D202484A-A484-A2A3-FE36-0E4E24D8BD5A}"/>
              </a:ext>
            </a:extLst>
          </p:cNvPr>
          <p:cNvSpPr txBox="1">
            <a:spLocks/>
          </p:cNvSpPr>
          <p:nvPr/>
        </p:nvSpPr>
        <p:spPr>
          <a:xfrm>
            <a:off x="1011238" y="2573338"/>
            <a:ext cx="6442075" cy="164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indent="0" algn="ctr" defTabSz="914400" rtl="0" eaLnBrk="1" latinLnBrk="0" hangingPunct="1">
              <a:buFontTx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id="{CB75434D-F3A6-F67A-FD20-A189A9A0526E}"/>
              </a:ext>
            </a:extLst>
          </p:cNvPr>
          <p:cNvSpPr/>
          <p:nvPr/>
        </p:nvSpPr>
        <p:spPr>
          <a:xfrm>
            <a:off x="0" y="-10104"/>
            <a:ext cx="9246000" cy="6868104"/>
          </a:xfrm>
          <a:custGeom>
            <a:avLst/>
            <a:gdLst>
              <a:gd name="connsiteX0" fmla="*/ 0 w 9246000"/>
              <a:gd name="connsiteY0" fmla="*/ 0 h 6868103"/>
              <a:gd name="connsiteX1" fmla="*/ 6096000 w 9246000"/>
              <a:gd name="connsiteY1" fmla="*/ 0 h 6868103"/>
              <a:gd name="connsiteX2" fmla="*/ 6096000 w 9246000"/>
              <a:gd name="connsiteY2" fmla="*/ 2032 h 6868103"/>
              <a:gd name="connsiteX3" fmla="*/ 9246000 w 9246000"/>
              <a:gd name="connsiteY3" fmla="*/ 2032 h 6868103"/>
              <a:gd name="connsiteX4" fmla="*/ 6096000 w 9246000"/>
              <a:gd name="connsiteY4" fmla="*/ 6868103 h 6868103"/>
              <a:gd name="connsiteX5" fmla="*/ 0 w 9246000"/>
              <a:gd name="connsiteY5" fmla="*/ 6868103 h 6868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46000" h="6868103">
                <a:moveTo>
                  <a:pt x="0" y="0"/>
                </a:moveTo>
                <a:lnTo>
                  <a:pt x="6096000" y="0"/>
                </a:lnTo>
                <a:lnTo>
                  <a:pt x="6096000" y="2032"/>
                </a:lnTo>
                <a:lnTo>
                  <a:pt x="9246000" y="2032"/>
                </a:lnTo>
                <a:lnTo>
                  <a:pt x="6096000" y="6868103"/>
                </a:lnTo>
                <a:lnTo>
                  <a:pt x="0" y="6868103"/>
                </a:lnTo>
                <a:close/>
              </a:path>
            </a:pathLst>
          </a:custGeom>
          <a:solidFill>
            <a:srgbClr val="3349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5" name="Полилиния: фигура 4">
            <a:extLst>
              <a:ext uri="{FF2B5EF4-FFF2-40B4-BE49-F238E27FC236}">
                <a16:creationId xmlns:a16="http://schemas.microsoft.com/office/drawing/2014/main" id="{2294008B-E7F6-6D22-16D8-7ACAF7B28980}"/>
              </a:ext>
            </a:extLst>
          </p:cNvPr>
          <p:cNvSpPr/>
          <p:nvPr/>
        </p:nvSpPr>
        <p:spPr>
          <a:xfrm>
            <a:off x="835155" y="1809000"/>
            <a:ext cx="7780845" cy="3346406"/>
          </a:xfrm>
          <a:custGeom>
            <a:avLst/>
            <a:gdLst>
              <a:gd name="connsiteX0" fmla="*/ 7578345 w 7780845"/>
              <a:gd name="connsiteY0" fmla="*/ 0 h 3346406"/>
              <a:gd name="connsiteX1" fmla="*/ 7780845 w 7780845"/>
              <a:gd name="connsiteY1" fmla="*/ 349894 h 3346406"/>
              <a:gd name="connsiteX2" fmla="*/ 6620089 w 7780845"/>
              <a:gd name="connsiteY2" fmla="*/ 2880000 h 3346406"/>
              <a:gd name="connsiteX3" fmla="*/ 6614828 w 7780845"/>
              <a:gd name="connsiteY3" fmla="*/ 2880000 h 3346406"/>
              <a:gd name="connsiteX4" fmla="*/ 6039514 w 7780845"/>
              <a:gd name="connsiteY4" fmla="*/ 3346406 h 3346406"/>
              <a:gd name="connsiteX5" fmla="*/ 6245491 w 7780845"/>
              <a:gd name="connsiteY5" fmla="*/ 2880000 h 3346406"/>
              <a:gd name="connsiteX6" fmla="*/ 0 w 7780845"/>
              <a:gd name="connsiteY6" fmla="*/ 2880000 h 3346406"/>
              <a:gd name="connsiteX7" fmla="*/ 0 w 7780845"/>
              <a:gd name="connsiteY7" fmla="*/ 349894 h 3346406"/>
              <a:gd name="connsiteX8" fmla="*/ 7375845 w 7780845"/>
              <a:gd name="connsiteY8" fmla="*/ 349894 h 334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0845" h="3346406">
                <a:moveTo>
                  <a:pt x="7578345" y="0"/>
                </a:moveTo>
                <a:lnTo>
                  <a:pt x="7780845" y="349894"/>
                </a:lnTo>
                <a:lnTo>
                  <a:pt x="6620089" y="2880000"/>
                </a:lnTo>
                <a:lnTo>
                  <a:pt x="6614828" y="2880000"/>
                </a:lnTo>
                <a:lnTo>
                  <a:pt x="6039514" y="3346406"/>
                </a:lnTo>
                <a:lnTo>
                  <a:pt x="6245491" y="2880000"/>
                </a:lnTo>
                <a:lnTo>
                  <a:pt x="0" y="2880000"/>
                </a:lnTo>
                <a:lnTo>
                  <a:pt x="0" y="349894"/>
                </a:lnTo>
                <a:lnTo>
                  <a:pt x="7375845" y="349894"/>
                </a:lnTo>
                <a:close/>
              </a:path>
            </a:pathLst>
          </a:custGeom>
          <a:solidFill>
            <a:srgbClr val="ECDD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highlight>
                <a:srgbClr val="FFFF00"/>
              </a:highlight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F713887-8D07-B2DD-A82E-8C7AA12907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00" y="234000"/>
            <a:ext cx="2560845" cy="81137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51BED7-F808-BC8A-0BBF-130D28FAA8F0}"/>
              </a:ext>
            </a:extLst>
          </p:cNvPr>
          <p:cNvSpPr txBox="1"/>
          <p:nvPr/>
        </p:nvSpPr>
        <p:spPr>
          <a:xfrm>
            <a:off x="1588925" y="3069000"/>
            <a:ext cx="5902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334967"/>
                </a:solidFill>
                <a:cs typeface="Arial" panose="020B0604020202020204" pitchFamily="34" charset="0"/>
              </a:rPr>
              <a:t>Проверка ЦИМ в Госэкспертизе</a:t>
            </a:r>
            <a:endParaRPr lang="ru-RU" sz="3200" dirty="0">
              <a:solidFill>
                <a:srgbClr val="3349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430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841DE0-A47F-452D-92C1-CBF497A09B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id="{F14F2C20-3912-85FD-83A9-107E3B7CBD35}"/>
              </a:ext>
            </a:extLst>
          </p:cNvPr>
          <p:cNvSpPr/>
          <p:nvPr/>
        </p:nvSpPr>
        <p:spPr>
          <a:xfrm>
            <a:off x="7610631" y="3269175"/>
            <a:ext cx="3785894" cy="324820"/>
          </a:xfrm>
          <a:prstGeom prst="rect">
            <a:avLst/>
          </a:prstGeom>
          <a:solidFill>
            <a:srgbClr val="33496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2A900FC-A220-E26B-E3DD-DE0EA33DE276}"/>
              </a:ext>
            </a:extLst>
          </p:cNvPr>
          <p:cNvSpPr/>
          <p:nvPr/>
        </p:nvSpPr>
        <p:spPr>
          <a:xfrm>
            <a:off x="7591582" y="664077"/>
            <a:ext cx="3785894" cy="634679"/>
          </a:xfrm>
          <a:prstGeom prst="rect">
            <a:avLst/>
          </a:prstGeom>
          <a:solidFill>
            <a:srgbClr val="33496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C0769F99-1FD7-212F-1118-67A5952FC9A7}"/>
              </a:ext>
            </a:extLst>
          </p:cNvPr>
          <p:cNvSpPr/>
          <p:nvPr/>
        </p:nvSpPr>
        <p:spPr>
          <a:xfrm>
            <a:off x="0" y="0"/>
            <a:ext cx="6892958" cy="6858000"/>
          </a:xfrm>
          <a:prstGeom prst="rect">
            <a:avLst/>
          </a:prstGeom>
          <a:solidFill>
            <a:srgbClr val="33496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id="{5BF88BED-D3A8-BDB8-3180-7BCBC4D87702}"/>
              </a:ext>
            </a:extLst>
          </p:cNvPr>
          <p:cNvSpPr/>
          <p:nvPr/>
        </p:nvSpPr>
        <p:spPr>
          <a:xfrm>
            <a:off x="381000" y="1629000"/>
            <a:ext cx="6165000" cy="3465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Заголовок 1">
            <a:extLst>
              <a:ext uri="{FF2B5EF4-FFF2-40B4-BE49-F238E27FC236}">
                <a16:creationId xmlns:a16="http://schemas.microsoft.com/office/drawing/2014/main" id="{B689059A-27D9-9D0A-69A5-2F5E1AA15F3D}"/>
              </a:ext>
            </a:extLst>
          </p:cNvPr>
          <p:cNvSpPr txBox="1">
            <a:spLocks/>
          </p:cNvSpPr>
          <p:nvPr/>
        </p:nvSpPr>
        <p:spPr>
          <a:xfrm>
            <a:off x="6745765" y="75563"/>
            <a:ext cx="5139796" cy="5617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3E516A"/>
                </a:solidFill>
                <a:effectLst/>
                <a:uLnTx/>
                <a:uFillTx/>
                <a:ea typeface="+mj-ea"/>
                <a:cs typeface="Arial" panose="020B0604020202020204" pitchFamily="34" charset="0"/>
              </a:rPr>
              <a:t>Статистика заключений с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D7B56D"/>
                </a:solidFill>
                <a:effectLst/>
                <a:uLnTx/>
                <a:uFillTx/>
                <a:ea typeface="+mj-ea"/>
                <a:cs typeface="Arial" panose="020B0604020202020204" pitchFamily="34" charset="0"/>
              </a:rPr>
              <a:t>ЦИМ</a:t>
            </a:r>
          </a:p>
        </p:txBody>
      </p:sp>
      <p:sp>
        <p:nvSpPr>
          <p:cNvPr id="43" name="TextBox 7">
            <a:extLst>
              <a:ext uri="{FF2B5EF4-FFF2-40B4-BE49-F238E27FC236}">
                <a16:creationId xmlns:a16="http://schemas.microsoft.com/office/drawing/2014/main" id="{96012095-D907-D708-44D6-0530F6E1512D}"/>
              </a:ext>
            </a:extLst>
          </p:cNvPr>
          <p:cNvSpPr txBox="1"/>
          <p:nvPr/>
        </p:nvSpPr>
        <p:spPr>
          <a:xfrm>
            <a:off x="1056000" y="594000"/>
            <a:ext cx="49726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Соотношение количества заключений с ЦИМ</a:t>
            </a:r>
          </a:p>
          <a:p>
            <a:pPr algn="ctr"/>
            <a:r>
              <a:rPr lang="ru-RU" sz="16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 от общего числа заключений </a:t>
            </a:r>
          </a:p>
          <a:p>
            <a:pPr algn="ctr"/>
            <a:r>
              <a:rPr lang="ru-RU" sz="16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в ОГАУ «Госэкспертиза Челябинской области»</a:t>
            </a:r>
          </a:p>
        </p:txBody>
      </p:sp>
      <p:sp>
        <p:nvSpPr>
          <p:cNvPr id="44" name="Прямоугольник: скругленные противолежащие углы 20">
            <a:extLst>
              <a:ext uri="{FF2B5EF4-FFF2-40B4-BE49-F238E27FC236}">
                <a16:creationId xmlns:a16="http://schemas.microsoft.com/office/drawing/2014/main" id="{18DB33D4-B270-CF45-A07F-9B47B0C9165D}"/>
              </a:ext>
            </a:extLst>
          </p:cNvPr>
          <p:cNvSpPr/>
          <p:nvPr/>
        </p:nvSpPr>
        <p:spPr>
          <a:xfrm>
            <a:off x="8528161" y="1726529"/>
            <a:ext cx="647815" cy="703178"/>
          </a:xfrm>
          <a:prstGeom prst="round2DiagRect">
            <a:avLst>
              <a:gd name="adj1" fmla="val 16667"/>
              <a:gd name="adj2" fmla="val 6596"/>
            </a:avLst>
          </a:prstGeom>
          <a:solidFill>
            <a:srgbClr val="D7B56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334967"/>
                </a:solidFill>
                <a:cs typeface="Arial" panose="020B0604020202020204" pitchFamily="34" charset="0"/>
              </a:rPr>
              <a:t>22</a:t>
            </a:r>
          </a:p>
        </p:txBody>
      </p:sp>
      <p:sp>
        <p:nvSpPr>
          <p:cNvPr id="45" name="Прямоугольник: скругленные противолежащие углы 21">
            <a:extLst>
              <a:ext uri="{FF2B5EF4-FFF2-40B4-BE49-F238E27FC236}">
                <a16:creationId xmlns:a16="http://schemas.microsoft.com/office/drawing/2014/main" id="{0FF6C463-1340-8F89-4A2A-FC0F62AD85C2}"/>
              </a:ext>
            </a:extLst>
          </p:cNvPr>
          <p:cNvSpPr/>
          <p:nvPr/>
        </p:nvSpPr>
        <p:spPr>
          <a:xfrm>
            <a:off x="7422685" y="2150071"/>
            <a:ext cx="616847" cy="280545"/>
          </a:xfrm>
          <a:prstGeom prst="round2DiagRect">
            <a:avLst>
              <a:gd name="adj1" fmla="val 16667"/>
              <a:gd name="adj2" fmla="val 13667"/>
            </a:avLst>
          </a:prstGeom>
          <a:solidFill>
            <a:srgbClr val="D7B56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334967"/>
                </a:solidFill>
                <a:cs typeface="Arial" panose="020B0604020202020204" pitchFamily="34" charset="0"/>
              </a:rPr>
              <a:t>7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E1FCBF4A-5C67-50AB-F93F-8F004F99C336}"/>
              </a:ext>
            </a:extLst>
          </p:cNvPr>
          <p:cNvSpPr/>
          <p:nvPr/>
        </p:nvSpPr>
        <p:spPr>
          <a:xfrm>
            <a:off x="7821050" y="2677015"/>
            <a:ext cx="335640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>
                <a:solidFill>
                  <a:srgbClr val="334967"/>
                </a:solidFill>
                <a:cs typeface="Arial" panose="020B0604020202020204" pitchFamily="34" charset="0"/>
              </a:rPr>
              <a:t>доля заключений с ЦИМ </a:t>
            </a:r>
          </a:p>
          <a:p>
            <a:pPr algn="ctr"/>
            <a:r>
              <a:rPr lang="ru-RU" sz="1100" dirty="0" err="1">
                <a:solidFill>
                  <a:srgbClr val="334967"/>
                </a:solidFill>
                <a:cs typeface="Arial" panose="020B0604020202020204" pitchFamily="34" charset="0"/>
              </a:rPr>
              <a:t>Госэкспертиза</a:t>
            </a:r>
            <a:r>
              <a:rPr lang="ru-RU" sz="1100" dirty="0">
                <a:solidFill>
                  <a:srgbClr val="334967"/>
                </a:solidFill>
                <a:cs typeface="Arial" panose="020B0604020202020204" pitchFamily="34" charset="0"/>
              </a:rPr>
              <a:t> Челябинской области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1D100EC-7C3C-05DD-8B4F-B381B722F64F}"/>
              </a:ext>
            </a:extLst>
          </p:cNvPr>
          <p:cNvSpPr txBox="1"/>
          <p:nvPr/>
        </p:nvSpPr>
        <p:spPr>
          <a:xfrm>
            <a:off x="8486361" y="1408824"/>
            <a:ext cx="1059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334967"/>
                </a:solidFill>
                <a:cs typeface="Arial" panose="020B0604020202020204" pitchFamily="34" charset="0"/>
              </a:rPr>
              <a:t>10,78%</a:t>
            </a:r>
            <a:r>
              <a:rPr lang="ru-RU" sz="1600" b="1" dirty="0">
                <a:solidFill>
                  <a:schemeClr val="bg1"/>
                </a:solidFill>
                <a:cs typeface="Arial" panose="020B0604020202020204" pitchFamily="34" charset="0"/>
              </a:rPr>
              <a:t>%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370A8B-7B8A-465C-9134-C4EF2BC506A2}"/>
              </a:ext>
            </a:extLst>
          </p:cNvPr>
          <p:cNvSpPr txBox="1"/>
          <p:nvPr/>
        </p:nvSpPr>
        <p:spPr>
          <a:xfrm>
            <a:off x="7412768" y="1832477"/>
            <a:ext cx="9102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334967"/>
                </a:solidFill>
                <a:cs typeface="Arial" panose="020B0604020202020204" pitchFamily="34" charset="0"/>
              </a:rPr>
              <a:t>4,02%</a:t>
            </a:r>
          </a:p>
        </p:txBody>
      </p:sp>
      <p:sp>
        <p:nvSpPr>
          <p:cNvPr id="51" name="TextBox 7">
            <a:extLst>
              <a:ext uri="{FF2B5EF4-FFF2-40B4-BE49-F238E27FC236}">
                <a16:creationId xmlns:a16="http://schemas.microsoft.com/office/drawing/2014/main" id="{049801E8-54CE-D4C7-56E2-C8A115A03ECC}"/>
              </a:ext>
            </a:extLst>
          </p:cNvPr>
          <p:cNvSpPr txBox="1"/>
          <p:nvPr/>
        </p:nvSpPr>
        <p:spPr>
          <a:xfrm>
            <a:off x="7853587" y="687197"/>
            <a:ext cx="3299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Тенденция спада доли заключений с ЦИМ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D940DD8-1D49-56E6-8841-570B3D0CFCEB}"/>
              </a:ext>
            </a:extLst>
          </p:cNvPr>
          <p:cNvSpPr txBox="1"/>
          <p:nvPr/>
        </p:nvSpPr>
        <p:spPr>
          <a:xfrm>
            <a:off x="7488279" y="2409562"/>
            <a:ext cx="534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334967"/>
                </a:solidFill>
                <a:cs typeface="Arial" panose="020B0604020202020204" pitchFamily="34" charset="0"/>
              </a:rPr>
              <a:t>2022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EEE0E09-CB79-7BEE-BA37-6104E67F57F5}"/>
              </a:ext>
            </a:extLst>
          </p:cNvPr>
          <p:cNvSpPr txBox="1"/>
          <p:nvPr/>
        </p:nvSpPr>
        <p:spPr>
          <a:xfrm>
            <a:off x="8613253" y="2409562"/>
            <a:ext cx="534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334967"/>
                </a:solidFill>
                <a:cs typeface="Arial" panose="020B0604020202020204" pitchFamily="34" charset="0"/>
              </a:rPr>
              <a:t>2023</a:t>
            </a:r>
          </a:p>
        </p:txBody>
      </p:sp>
      <p:graphicFrame>
        <p:nvGraphicFramePr>
          <p:cNvPr id="54" name="Диаграмма 53">
            <a:extLst>
              <a:ext uri="{FF2B5EF4-FFF2-40B4-BE49-F238E27FC236}">
                <a16:creationId xmlns:a16="http://schemas.microsoft.com/office/drawing/2014/main" id="{ACABEB24-5D65-C46D-0F87-92D526E322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8553440"/>
              </p:ext>
            </p:extLst>
          </p:nvPr>
        </p:nvGraphicFramePr>
        <p:xfrm>
          <a:off x="426000" y="1764000"/>
          <a:ext cx="5736652" cy="3174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Рисунок 5" descr="Линия со стрелкой: прямо">
            <a:extLst>
              <a:ext uri="{FF2B5EF4-FFF2-40B4-BE49-F238E27FC236}">
                <a16:creationId xmlns:a16="http://schemas.microsoft.com/office/drawing/2014/main" id="{41385E2F-A334-34D5-3901-6B8C9D5775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9387689">
            <a:off x="8064539" y="1549070"/>
            <a:ext cx="449334" cy="449334"/>
          </a:xfrm>
          <a:prstGeom prst="rect">
            <a:avLst/>
          </a:prstGeom>
        </p:spPr>
      </p:pic>
      <p:sp>
        <p:nvSpPr>
          <p:cNvPr id="7" name="Номер слайда 9">
            <a:extLst>
              <a:ext uri="{FF2B5EF4-FFF2-40B4-BE49-F238E27FC236}">
                <a16:creationId xmlns:a16="http://schemas.microsoft.com/office/drawing/2014/main" id="{D45F67E5-6FAC-B79A-3690-16E5E20BC270}"/>
              </a:ext>
            </a:extLst>
          </p:cNvPr>
          <p:cNvSpPr txBox="1">
            <a:spLocks/>
          </p:cNvSpPr>
          <p:nvPr/>
        </p:nvSpPr>
        <p:spPr>
          <a:xfrm>
            <a:off x="9328357" y="65136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B31418-F882-4AB8-B9D6-A86336FEE6A5}" type="slidenum">
              <a:rPr lang="ru-RU" sz="1400" smtClean="0">
                <a:solidFill>
                  <a:srgbClr val="3349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2</a:t>
            </a:fld>
            <a:endParaRPr lang="ru-RU" sz="1400" dirty="0">
              <a:solidFill>
                <a:srgbClr val="33496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E87475D-F364-4697-A4C5-237AD2245A15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496037" y="3769078"/>
            <a:ext cx="517057" cy="5170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9F4E8FE-AADF-36F6-9DBD-85B4B609E570}"/>
              </a:ext>
            </a:extLst>
          </p:cNvPr>
          <p:cNvSpPr txBox="1"/>
          <p:nvPr/>
        </p:nvSpPr>
        <p:spPr>
          <a:xfrm>
            <a:off x="8219617" y="3751811"/>
            <a:ext cx="1096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334967"/>
                </a:solidFill>
                <a:cs typeface="Arial" panose="020B0604020202020204" pitchFamily="34" charset="0"/>
              </a:rPr>
              <a:t>30 %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DFED799F-5F81-3D56-ED7C-D74D94C2B33E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545883" y="4726715"/>
            <a:ext cx="460824" cy="4608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B13A8EE-85F3-7B6C-DC82-67BCF5C053F4}"/>
              </a:ext>
            </a:extLst>
          </p:cNvPr>
          <p:cNvSpPr txBox="1"/>
          <p:nvPr/>
        </p:nvSpPr>
        <p:spPr>
          <a:xfrm>
            <a:off x="8225977" y="4648284"/>
            <a:ext cx="1104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334967"/>
                </a:solidFill>
                <a:cs typeface="Arial" panose="020B0604020202020204" pitchFamily="34" charset="0"/>
              </a:rPr>
              <a:t>17 %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5A02848E-85CF-B6C0-6CBC-A50BDE8C3BC9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928869" y="3868754"/>
            <a:ext cx="423130" cy="42313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CF222FF-C58B-A22B-57CA-7F420B14B5E8}"/>
              </a:ext>
            </a:extLst>
          </p:cNvPr>
          <p:cNvSpPr txBox="1"/>
          <p:nvPr/>
        </p:nvSpPr>
        <p:spPr>
          <a:xfrm>
            <a:off x="10605737" y="3741765"/>
            <a:ext cx="1082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334967"/>
                </a:solidFill>
                <a:cs typeface="Arial" panose="020B0604020202020204" pitchFamily="34" charset="0"/>
              </a:rPr>
              <a:t>6 %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1EA114B9-6C51-917B-3A28-E7E3379A2D19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529216" y="5567636"/>
            <a:ext cx="494157" cy="49415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32F0A85-20EB-62D2-16FA-8AE0D221284B}"/>
              </a:ext>
            </a:extLst>
          </p:cNvPr>
          <p:cNvSpPr txBox="1"/>
          <p:nvPr/>
        </p:nvSpPr>
        <p:spPr>
          <a:xfrm>
            <a:off x="8219345" y="5517755"/>
            <a:ext cx="11570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334967"/>
                </a:solidFill>
                <a:cs typeface="Arial" panose="020B0604020202020204" pitchFamily="34" charset="0"/>
              </a:rPr>
              <a:t>20 %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9D50E832-7FF1-A07A-0D54-7DB8558B6240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911814" y="4709003"/>
            <a:ext cx="450209" cy="45020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FEAB43A-8D97-151E-E166-1C2F05F8B73D}"/>
              </a:ext>
            </a:extLst>
          </p:cNvPr>
          <p:cNvSpPr txBox="1"/>
          <p:nvPr/>
        </p:nvSpPr>
        <p:spPr>
          <a:xfrm>
            <a:off x="10602261" y="4647179"/>
            <a:ext cx="11545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334967"/>
                </a:solidFill>
                <a:cs typeface="Arial" panose="020B0604020202020204" pitchFamily="34" charset="0"/>
              </a:rPr>
              <a:t>10 %</a:t>
            </a:r>
          </a:p>
        </p:txBody>
      </p:sp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DFD80CE1-0F3A-AEC0-CCDD-984745A68D81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911814" y="5587690"/>
            <a:ext cx="441451" cy="44145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FF220C1-ABD5-59DF-8102-CD79CFE37C00}"/>
              </a:ext>
            </a:extLst>
          </p:cNvPr>
          <p:cNvSpPr txBox="1"/>
          <p:nvPr/>
        </p:nvSpPr>
        <p:spPr>
          <a:xfrm>
            <a:off x="10602261" y="5515644"/>
            <a:ext cx="1157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334967"/>
                </a:solidFill>
                <a:cs typeface="Arial" panose="020B0604020202020204" pitchFamily="34" charset="0"/>
              </a:rPr>
              <a:t>17 %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7413B5-6760-267B-7ABA-7D1CFDE101ED}"/>
              </a:ext>
            </a:extLst>
          </p:cNvPr>
          <p:cNvSpPr txBox="1"/>
          <p:nvPr/>
        </p:nvSpPr>
        <p:spPr>
          <a:xfrm>
            <a:off x="8219345" y="4162657"/>
            <a:ext cx="910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334967"/>
                </a:solidFill>
                <a:cs typeface="Arial" panose="020B0604020202020204" pitchFamily="34" charset="0"/>
              </a:rPr>
              <a:t>Школы</a:t>
            </a:r>
            <a:endParaRPr lang="ru-RU" sz="1600" b="1" dirty="0">
              <a:solidFill>
                <a:srgbClr val="334967"/>
              </a:solidFill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5BD72A-16BD-85D1-1A44-41EB4E2C8701}"/>
              </a:ext>
            </a:extLst>
          </p:cNvPr>
          <p:cNvSpPr txBox="1"/>
          <p:nvPr/>
        </p:nvSpPr>
        <p:spPr>
          <a:xfrm>
            <a:off x="8222832" y="5050242"/>
            <a:ext cx="910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334967"/>
                </a:solidFill>
                <a:cs typeface="Arial" panose="020B0604020202020204" pitchFamily="34" charset="0"/>
              </a:rPr>
              <a:t>ФОК</a:t>
            </a:r>
            <a:endParaRPr lang="ru-RU" sz="1600" b="1" dirty="0">
              <a:solidFill>
                <a:srgbClr val="334967"/>
              </a:solidFill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8627B3E-9D91-2F55-7A82-9B707DD5BA83}"/>
              </a:ext>
            </a:extLst>
          </p:cNvPr>
          <p:cNvSpPr txBox="1"/>
          <p:nvPr/>
        </p:nvSpPr>
        <p:spPr>
          <a:xfrm>
            <a:off x="10609454" y="4140270"/>
            <a:ext cx="1144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334967"/>
                </a:solidFill>
                <a:cs typeface="Arial" panose="020B0604020202020204" pitchFamily="34" charset="0"/>
              </a:rPr>
              <a:t>Детские сады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68C32F0-A7EE-25E8-3514-B2180F25B725}"/>
              </a:ext>
            </a:extLst>
          </p:cNvPr>
          <p:cNvSpPr txBox="1"/>
          <p:nvPr/>
        </p:nvSpPr>
        <p:spPr>
          <a:xfrm>
            <a:off x="8226712" y="5923294"/>
            <a:ext cx="15786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334967"/>
                </a:solidFill>
                <a:cs typeface="Arial" panose="020B0604020202020204" pitchFamily="34" charset="0"/>
              </a:rPr>
              <a:t>Производственные</a:t>
            </a:r>
            <a:endParaRPr lang="ru-RU" sz="1400" b="1" dirty="0">
              <a:solidFill>
                <a:srgbClr val="334967"/>
              </a:solidFill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7630B43-924D-59B2-AC0D-A0EE5859906D}"/>
              </a:ext>
            </a:extLst>
          </p:cNvPr>
          <p:cNvSpPr txBox="1"/>
          <p:nvPr/>
        </p:nvSpPr>
        <p:spPr>
          <a:xfrm>
            <a:off x="10608985" y="5059163"/>
            <a:ext cx="1462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334967"/>
                </a:solidFill>
                <a:cs typeface="Arial" panose="020B0604020202020204" pitchFamily="34" charset="0"/>
              </a:rPr>
              <a:t>Здравоохранение</a:t>
            </a:r>
            <a:endParaRPr lang="ru-RU" sz="1600" b="1" dirty="0">
              <a:solidFill>
                <a:srgbClr val="334967"/>
              </a:solidFill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E48D03C-27F1-8B4D-B72A-2BDD86D76AB5}"/>
              </a:ext>
            </a:extLst>
          </p:cNvPr>
          <p:cNvSpPr txBox="1"/>
          <p:nvPr/>
        </p:nvSpPr>
        <p:spPr>
          <a:xfrm>
            <a:off x="10607089" y="5915433"/>
            <a:ext cx="1462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334967"/>
                </a:solidFill>
                <a:cs typeface="Arial" panose="020B0604020202020204" pitchFamily="34" charset="0"/>
              </a:rPr>
              <a:t>Прочие объекты</a:t>
            </a:r>
            <a:endParaRPr lang="ru-RU" sz="1600" b="1" dirty="0">
              <a:solidFill>
                <a:srgbClr val="334967"/>
              </a:solidFill>
              <a:cs typeface="Arial" panose="020B0604020202020204" pitchFamily="34" charset="0"/>
            </a:endParaRPr>
          </a:p>
        </p:txBody>
      </p:sp>
      <p:sp>
        <p:nvSpPr>
          <p:cNvPr id="36" name="Полилиния: фигура 28">
            <a:extLst>
              <a:ext uri="{FF2B5EF4-FFF2-40B4-BE49-F238E27FC236}">
                <a16:creationId xmlns:a16="http://schemas.microsoft.com/office/drawing/2014/main" id="{ADA10076-F9ED-463D-03E1-86634314E33D}"/>
              </a:ext>
            </a:extLst>
          </p:cNvPr>
          <p:cNvSpPr/>
          <p:nvPr/>
        </p:nvSpPr>
        <p:spPr>
          <a:xfrm>
            <a:off x="7340565" y="3680766"/>
            <a:ext cx="828000" cy="828000"/>
          </a:xfrm>
          <a:custGeom>
            <a:avLst/>
            <a:gdLst>
              <a:gd name="connsiteX0" fmla="*/ 630000 w 1260000"/>
              <a:gd name="connsiteY0" fmla="*/ 95508 h 1260000"/>
              <a:gd name="connsiteX1" fmla="*/ 90000 w 1260000"/>
              <a:gd name="connsiteY1" fmla="*/ 632754 h 1260000"/>
              <a:gd name="connsiteX2" fmla="*/ 630000 w 1260000"/>
              <a:gd name="connsiteY2" fmla="*/ 1170000 h 1260000"/>
              <a:gd name="connsiteX3" fmla="*/ 1170000 w 1260000"/>
              <a:gd name="connsiteY3" fmla="*/ 632754 h 1260000"/>
              <a:gd name="connsiteX4" fmla="*/ 630000 w 1260000"/>
              <a:gd name="connsiteY4" fmla="*/ 95508 h 1260000"/>
              <a:gd name="connsiteX5" fmla="*/ 630000 w 1260000"/>
              <a:gd name="connsiteY5" fmla="*/ 0 h 1260000"/>
              <a:gd name="connsiteX6" fmla="*/ 1260000 w 1260000"/>
              <a:gd name="connsiteY6" fmla="*/ 630000 h 1260000"/>
              <a:gd name="connsiteX7" fmla="*/ 630000 w 1260000"/>
              <a:gd name="connsiteY7" fmla="*/ 1260000 h 1260000"/>
              <a:gd name="connsiteX8" fmla="*/ 0 w 1260000"/>
              <a:gd name="connsiteY8" fmla="*/ 630000 h 1260000"/>
              <a:gd name="connsiteX9" fmla="*/ 630000 w 1260000"/>
              <a:gd name="connsiteY9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0000" h="1260000">
                <a:moveTo>
                  <a:pt x="630000" y="95508"/>
                </a:moveTo>
                <a:cubicBezTo>
                  <a:pt x="331766" y="95508"/>
                  <a:pt x="90000" y="336041"/>
                  <a:pt x="90000" y="632754"/>
                </a:cubicBezTo>
                <a:cubicBezTo>
                  <a:pt x="90000" y="929467"/>
                  <a:pt x="331766" y="1170000"/>
                  <a:pt x="630000" y="1170000"/>
                </a:cubicBezTo>
                <a:cubicBezTo>
                  <a:pt x="928234" y="1170000"/>
                  <a:pt x="1170000" y="929467"/>
                  <a:pt x="1170000" y="632754"/>
                </a:cubicBezTo>
                <a:cubicBezTo>
                  <a:pt x="1170000" y="336041"/>
                  <a:pt x="928234" y="95508"/>
                  <a:pt x="630000" y="95508"/>
                </a:cubicBezTo>
                <a:close/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400" dirty="0"/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id="{BA4CC636-54D9-F554-3A3E-0AA50727F6EF}"/>
              </a:ext>
            </a:extLst>
          </p:cNvPr>
          <p:cNvSpPr/>
          <p:nvPr/>
        </p:nvSpPr>
        <p:spPr>
          <a:xfrm>
            <a:off x="7829936" y="3253289"/>
            <a:ext cx="33564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n w="0"/>
                <a:solidFill>
                  <a:srgbClr val="D7B56D"/>
                </a:solidFill>
                <a:cs typeface="Arial" panose="020B0604020202020204" pitchFamily="34" charset="0"/>
              </a:rPr>
              <a:t>Объекты с ЦИМ</a:t>
            </a:r>
          </a:p>
        </p:txBody>
      </p:sp>
      <p:sp>
        <p:nvSpPr>
          <p:cNvPr id="2" name="Полилиния: фигура 28">
            <a:extLst>
              <a:ext uri="{FF2B5EF4-FFF2-40B4-BE49-F238E27FC236}">
                <a16:creationId xmlns:a16="http://schemas.microsoft.com/office/drawing/2014/main" id="{2D1B96C7-9657-A8E6-673F-FE0ED96F3BED}"/>
              </a:ext>
            </a:extLst>
          </p:cNvPr>
          <p:cNvSpPr/>
          <p:nvPr/>
        </p:nvSpPr>
        <p:spPr>
          <a:xfrm>
            <a:off x="7356812" y="4559840"/>
            <a:ext cx="828000" cy="828000"/>
          </a:xfrm>
          <a:custGeom>
            <a:avLst/>
            <a:gdLst>
              <a:gd name="connsiteX0" fmla="*/ 630000 w 1260000"/>
              <a:gd name="connsiteY0" fmla="*/ 95508 h 1260000"/>
              <a:gd name="connsiteX1" fmla="*/ 90000 w 1260000"/>
              <a:gd name="connsiteY1" fmla="*/ 632754 h 1260000"/>
              <a:gd name="connsiteX2" fmla="*/ 630000 w 1260000"/>
              <a:gd name="connsiteY2" fmla="*/ 1170000 h 1260000"/>
              <a:gd name="connsiteX3" fmla="*/ 1170000 w 1260000"/>
              <a:gd name="connsiteY3" fmla="*/ 632754 h 1260000"/>
              <a:gd name="connsiteX4" fmla="*/ 630000 w 1260000"/>
              <a:gd name="connsiteY4" fmla="*/ 95508 h 1260000"/>
              <a:gd name="connsiteX5" fmla="*/ 630000 w 1260000"/>
              <a:gd name="connsiteY5" fmla="*/ 0 h 1260000"/>
              <a:gd name="connsiteX6" fmla="*/ 1260000 w 1260000"/>
              <a:gd name="connsiteY6" fmla="*/ 630000 h 1260000"/>
              <a:gd name="connsiteX7" fmla="*/ 630000 w 1260000"/>
              <a:gd name="connsiteY7" fmla="*/ 1260000 h 1260000"/>
              <a:gd name="connsiteX8" fmla="*/ 0 w 1260000"/>
              <a:gd name="connsiteY8" fmla="*/ 630000 h 1260000"/>
              <a:gd name="connsiteX9" fmla="*/ 630000 w 1260000"/>
              <a:gd name="connsiteY9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0000" h="1260000">
                <a:moveTo>
                  <a:pt x="630000" y="95508"/>
                </a:moveTo>
                <a:cubicBezTo>
                  <a:pt x="331766" y="95508"/>
                  <a:pt x="90000" y="336041"/>
                  <a:pt x="90000" y="632754"/>
                </a:cubicBezTo>
                <a:cubicBezTo>
                  <a:pt x="90000" y="929467"/>
                  <a:pt x="331766" y="1170000"/>
                  <a:pt x="630000" y="1170000"/>
                </a:cubicBezTo>
                <a:cubicBezTo>
                  <a:pt x="928234" y="1170000"/>
                  <a:pt x="1170000" y="929467"/>
                  <a:pt x="1170000" y="632754"/>
                </a:cubicBezTo>
                <a:cubicBezTo>
                  <a:pt x="1170000" y="336041"/>
                  <a:pt x="928234" y="95508"/>
                  <a:pt x="630000" y="95508"/>
                </a:cubicBezTo>
                <a:close/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400" dirty="0"/>
          </a:p>
        </p:txBody>
      </p:sp>
      <p:sp>
        <p:nvSpPr>
          <p:cNvPr id="4" name="Полилиния: фигура 28">
            <a:extLst>
              <a:ext uri="{FF2B5EF4-FFF2-40B4-BE49-F238E27FC236}">
                <a16:creationId xmlns:a16="http://schemas.microsoft.com/office/drawing/2014/main" id="{4D09DD4F-52F4-6C8E-2CA4-29127421CC88}"/>
              </a:ext>
            </a:extLst>
          </p:cNvPr>
          <p:cNvSpPr/>
          <p:nvPr/>
        </p:nvSpPr>
        <p:spPr>
          <a:xfrm>
            <a:off x="7353284" y="5440198"/>
            <a:ext cx="828000" cy="828000"/>
          </a:xfrm>
          <a:custGeom>
            <a:avLst/>
            <a:gdLst>
              <a:gd name="connsiteX0" fmla="*/ 630000 w 1260000"/>
              <a:gd name="connsiteY0" fmla="*/ 95508 h 1260000"/>
              <a:gd name="connsiteX1" fmla="*/ 90000 w 1260000"/>
              <a:gd name="connsiteY1" fmla="*/ 632754 h 1260000"/>
              <a:gd name="connsiteX2" fmla="*/ 630000 w 1260000"/>
              <a:gd name="connsiteY2" fmla="*/ 1170000 h 1260000"/>
              <a:gd name="connsiteX3" fmla="*/ 1170000 w 1260000"/>
              <a:gd name="connsiteY3" fmla="*/ 632754 h 1260000"/>
              <a:gd name="connsiteX4" fmla="*/ 630000 w 1260000"/>
              <a:gd name="connsiteY4" fmla="*/ 95508 h 1260000"/>
              <a:gd name="connsiteX5" fmla="*/ 630000 w 1260000"/>
              <a:gd name="connsiteY5" fmla="*/ 0 h 1260000"/>
              <a:gd name="connsiteX6" fmla="*/ 1260000 w 1260000"/>
              <a:gd name="connsiteY6" fmla="*/ 630000 h 1260000"/>
              <a:gd name="connsiteX7" fmla="*/ 630000 w 1260000"/>
              <a:gd name="connsiteY7" fmla="*/ 1260000 h 1260000"/>
              <a:gd name="connsiteX8" fmla="*/ 0 w 1260000"/>
              <a:gd name="connsiteY8" fmla="*/ 630000 h 1260000"/>
              <a:gd name="connsiteX9" fmla="*/ 630000 w 1260000"/>
              <a:gd name="connsiteY9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0000" h="1260000">
                <a:moveTo>
                  <a:pt x="630000" y="95508"/>
                </a:moveTo>
                <a:cubicBezTo>
                  <a:pt x="331766" y="95508"/>
                  <a:pt x="90000" y="336041"/>
                  <a:pt x="90000" y="632754"/>
                </a:cubicBezTo>
                <a:cubicBezTo>
                  <a:pt x="90000" y="929467"/>
                  <a:pt x="331766" y="1170000"/>
                  <a:pt x="630000" y="1170000"/>
                </a:cubicBezTo>
                <a:cubicBezTo>
                  <a:pt x="928234" y="1170000"/>
                  <a:pt x="1170000" y="929467"/>
                  <a:pt x="1170000" y="632754"/>
                </a:cubicBezTo>
                <a:cubicBezTo>
                  <a:pt x="1170000" y="336041"/>
                  <a:pt x="928234" y="95508"/>
                  <a:pt x="630000" y="95508"/>
                </a:cubicBezTo>
                <a:close/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400" dirty="0"/>
          </a:p>
        </p:txBody>
      </p:sp>
      <p:sp>
        <p:nvSpPr>
          <p:cNvPr id="5" name="Полилиния: фигура 28">
            <a:extLst>
              <a:ext uri="{FF2B5EF4-FFF2-40B4-BE49-F238E27FC236}">
                <a16:creationId xmlns:a16="http://schemas.microsoft.com/office/drawing/2014/main" id="{7D5BEFDA-AE09-6EA7-23B3-796109E0559B}"/>
              </a:ext>
            </a:extLst>
          </p:cNvPr>
          <p:cNvSpPr/>
          <p:nvPr/>
        </p:nvSpPr>
        <p:spPr>
          <a:xfrm>
            <a:off x="9726434" y="3680766"/>
            <a:ext cx="828000" cy="828000"/>
          </a:xfrm>
          <a:custGeom>
            <a:avLst/>
            <a:gdLst>
              <a:gd name="connsiteX0" fmla="*/ 630000 w 1260000"/>
              <a:gd name="connsiteY0" fmla="*/ 95508 h 1260000"/>
              <a:gd name="connsiteX1" fmla="*/ 90000 w 1260000"/>
              <a:gd name="connsiteY1" fmla="*/ 632754 h 1260000"/>
              <a:gd name="connsiteX2" fmla="*/ 630000 w 1260000"/>
              <a:gd name="connsiteY2" fmla="*/ 1170000 h 1260000"/>
              <a:gd name="connsiteX3" fmla="*/ 1170000 w 1260000"/>
              <a:gd name="connsiteY3" fmla="*/ 632754 h 1260000"/>
              <a:gd name="connsiteX4" fmla="*/ 630000 w 1260000"/>
              <a:gd name="connsiteY4" fmla="*/ 95508 h 1260000"/>
              <a:gd name="connsiteX5" fmla="*/ 630000 w 1260000"/>
              <a:gd name="connsiteY5" fmla="*/ 0 h 1260000"/>
              <a:gd name="connsiteX6" fmla="*/ 1260000 w 1260000"/>
              <a:gd name="connsiteY6" fmla="*/ 630000 h 1260000"/>
              <a:gd name="connsiteX7" fmla="*/ 630000 w 1260000"/>
              <a:gd name="connsiteY7" fmla="*/ 1260000 h 1260000"/>
              <a:gd name="connsiteX8" fmla="*/ 0 w 1260000"/>
              <a:gd name="connsiteY8" fmla="*/ 630000 h 1260000"/>
              <a:gd name="connsiteX9" fmla="*/ 630000 w 1260000"/>
              <a:gd name="connsiteY9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0000" h="1260000">
                <a:moveTo>
                  <a:pt x="630000" y="95508"/>
                </a:moveTo>
                <a:cubicBezTo>
                  <a:pt x="331766" y="95508"/>
                  <a:pt x="90000" y="336041"/>
                  <a:pt x="90000" y="632754"/>
                </a:cubicBezTo>
                <a:cubicBezTo>
                  <a:pt x="90000" y="929467"/>
                  <a:pt x="331766" y="1170000"/>
                  <a:pt x="630000" y="1170000"/>
                </a:cubicBezTo>
                <a:cubicBezTo>
                  <a:pt x="928234" y="1170000"/>
                  <a:pt x="1170000" y="929467"/>
                  <a:pt x="1170000" y="632754"/>
                </a:cubicBezTo>
                <a:cubicBezTo>
                  <a:pt x="1170000" y="336041"/>
                  <a:pt x="928234" y="95508"/>
                  <a:pt x="630000" y="95508"/>
                </a:cubicBezTo>
                <a:close/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400" dirty="0"/>
          </a:p>
        </p:txBody>
      </p:sp>
      <p:sp>
        <p:nvSpPr>
          <p:cNvPr id="11" name="Полилиния: фигура 28">
            <a:extLst>
              <a:ext uri="{FF2B5EF4-FFF2-40B4-BE49-F238E27FC236}">
                <a16:creationId xmlns:a16="http://schemas.microsoft.com/office/drawing/2014/main" id="{0EB65239-ED21-E781-3869-1C49DE74CFF0}"/>
              </a:ext>
            </a:extLst>
          </p:cNvPr>
          <p:cNvSpPr/>
          <p:nvPr/>
        </p:nvSpPr>
        <p:spPr>
          <a:xfrm>
            <a:off x="9721017" y="4563134"/>
            <a:ext cx="828000" cy="828000"/>
          </a:xfrm>
          <a:custGeom>
            <a:avLst/>
            <a:gdLst>
              <a:gd name="connsiteX0" fmla="*/ 630000 w 1260000"/>
              <a:gd name="connsiteY0" fmla="*/ 95508 h 1260000"/>
              <a:gd name="connsiteX1" fmla="*/ 90000 w 1260000"/>
              <a:gd name="connsiteY1" fmla="*/ 632754 h 1260000"/>
              <a:gd name="connsiteX2" fmla="*/ 630000 w 1260000"/>
              <a:gd name="connsiteY2" fmla="*/ 1170000 h 1260000"/>
              <a:gd name="connsiteX3" fmla="*/ 1170000 w 1260000"/>
              <a:gd name="connsiteY3" fmla="*/ 632754 h 1260000"/>
              <a:gd name="connsiteX4" fmla="*/ 630000 w 1260000"/>
              <a:gd name="connsiteY4" fmla="*/ 95508 h 1260000"/>
              <a:gd name="connsiteX5" fmla="*/ 630000 w 1260000"/>
              <a:gd name="connsiteY5" fmla="*/ 0 h 1260000"/>
              <a:gd name="connsiteX6" fmla="*/ 1260000 w 1260000"/>
              <a:gd name="connsiteY6" fmla="*/ 630000 h 1260000"/>
              <a:gd name="connsiteX7" fmla="*/ 630000 w 1260000"/>
              <a:gd name="connsiteY7" fmla="*/ 1260000 h 1260000"/>
              <a:gd name="connsiteX8" fmla="*/ 0 w 1260000"/>
              <a:gd name="connsiteY8" fmla="*/ 630000 h 1260000"/>
              <a:gd name="connsiteX9" fmla="*/ 630000 w 1260000"/>
              <a:gd name="connsiteY9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0000" h="1260000">
                <a:moveTo>
                  <a:pt x="630000" y="95508"/>
                </a:moveTo>
                <a:cubicBezTo>
                  <a:pt x="331766" y="95508"/>
                  <a:pt x="90000" y="336041"/>
                  <a:pt x="90000" y="632754"/>
                </a:cubicBezTo>
                <a:cubicBezTo>
                  <a:pt x="90000" y="929467"/>
                  <a:pt x="331766" y="1170000"/>
                  <a:pt x="630000" y="1170000"/>
                </a:cubicBezTo>
                <a:cubicBezTo>
                  <a:pt x="928234" y="1170000"/>
                  <a:pt x="1170000" y="929467"/>
                  <a:pt x="1170000" y="632754"/>
                </a:cubicBezTo>
                <a:cubicBezTo>
                  <a:pt x="1170000" y="336041"/>
                  <a:pt x="928234" y="95508"/>
                  <a:pt x="630000" y="95508"/>
                </a:cubicBezTo>
                <a:close/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400" dirty="0"/>
          </a:p>
        </p:txBody>
      </p:sp>
      <p:sp>
        <p:nvSpPr>
          <p:cNvPr id="12" name="Полилиния: фигура 28">
            <a:extLst>
              <a:ext uri="{FF2B5EF4-FFF2-40B4-BE49-F238E27FC236}">
                <a16:creationId xmlns:a16="http://schemas.microsoft.com/office/drawing/2014/main" id="{D4C92D99-3125-02F6-B6EE-71AB7AA84A15}"/>
              </a:ext>
            </a:extLst>
          </p:cNvPr>
          <p:cNvSpPr/>
          <p:nvPr/>
        </p:nvSpPr>
        <p:spPr>
          <a:xfrm>
            <a:off x="9708938" y="5440198"/>
            <a:ext cx="828000" cy="828000"/>
          </a:xfrm>
          <a:custGeom>
            <a:avLst/>
            <a:gdLst>
              <a:gd name="connsiteX0" fmla="*/ 630000 w 1260000"/>
              <a:gd name="connsiteY0" fmla="*/ 95508 h 1260000"/>
              <a:gd name="connsiteX1" fmla="*/ 90000 w 1260000"/>
              <a:gd name="connsiteY1" fmla="*/ 632754 h 1260000"/>
              <a:gd name="connsiteX2" fmla="*/ 630000 w 1260000"/>
              <a:gd name="connsiteY2" fmla="*/ 1170000 h 1260000"/>
              <a:gd name="connsiteX3" fmla="*/ 1170000 w 1260000"/>
              <a:gd name="connsiteY3" fmla="*/ 632754 h 1260000"/>
              <a:gd name="connsiteX4" fmla="*/ 630000 w 1260000"/>
              <a:gd name="connsiteY4" fmla="*/ 95508 h 1260000"/>
              <a:gd name="connsiteX5" fmla="*/ 630000 w 1260000"/>
              <a:gd name="connsiteY5" fmla="*/ 0 h 1260000"/>
              <a:gd name="connsiteX6" fmla="*/ 1260000 w 1260000"/>
              <a:gd name="connsiteY6" fmla="*/ 630000 h 1260000"/>
              <a:gd name="connsiteX7" fmla="*/ 630000 w 1260000"/>
              <a:gd name="connsiteY7" fmla="*/ 1260000 h 1260000"/>
              <a:gd name="connsiteX8" fmla="*/ 0 w 1260000"/>
              <a:gd name="connsiteY8" fmla="*/ 630000 h 1260000"/>
              <a:gd name="connsiteX9" fmla="*/ 630000 w 1260000"/>
              <a:gd name="connsiteY9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60000" h="1260000">
                <a:moveTo>
                  <a:pt x="630000" y="95508"/>
                </a:moveTo>
                <a:cubicBezTo>
                  <a:pt x="331766" y="95508"/>
                  <a:pt x="90000" y="336041"/>
                  <a:pt x="90000" y="632754"/>
                </a:cubicBezTo>
                <a:cubicBezTo>
                  <a:pt x="90000" y="929467"/>
                  <a:pt x="331766" y="1170000"/>
                  <a:pt x="630000" y="1170000"/>
                </a:cubicBezTo>
                <a:cubicBezTo>
                  <a:pt x="928234" y="1170000"/>
                  <a:pt x="1170000" y="929467"/>
                  <a:pt x="1170000" y="632754"/>
                </a:cubicBezTo>
                <a:cubicBezTo>
                  <a:pt x="1170000" y="336041"/>
                  <a:pt x="928234" y="95508"/>
                  <a:pt x="630000" y="95508"/>
                </a:cubicBezTo>
                <a:close/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400" dirty="0"/>
          </a:p>
        </p:txBody>
      </p:sp>
      <p:sp>
        <p:nvSpPr>
          <p:cNvPr id="13" name="Прямоугольник: скругленные противолежащие углы 20">
            <a:extLst>
              <a:ext uri="{FF2B5EF4-FFF2-40B4-BE49-F238E27FC236}">
                <a16:creationId xmlns:a16="http://schemas.microsoft.com/office/drawing/2014/main" id="{D8A6388D-DB3F-B448-AA75-79FBFB3A2F49}"/>
              </a:ext>
            </a:extLst>
          </p:cNvPr>
          <p:cNvSpPr/>
          <p:nvPr/>
        </p:nvSpPr>
        <p:spPr>
          <a:xfrm>
            <a:off x="9704184" y="2018041"/>
            <a:ext cx="647815" cy="411665"/>
          </a:xfrm>
          <a:prstGeom prst="round2DiagRect">
            <a:avLst>
              <a:gd name="adj1" fmla="val 16667"/>
              <a:gd name="adj2" fmla="val 6596"/>
            </a:avLst>
          </a:prstGeom>
          <a:solidFill>
            <a:srgbClr val="D7B56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334967"/>
                </a:solidFill>
                <a:cs typeface="Arial" panose="020B0604020202020204" pitchFamily="34" charset="0"/>
              </a:rPr>
              <a:t>12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8258D7-1732-B37E-5F39-5CC8FEA0081A}"/>
              </a:ext>
            </a:extLst>
          </p:cNvPr>
          <p:cNvSpPr txBox="1"/>
          <p:nvPr/>
        </p:nvSpPr>
        <p:spPr>
          <a:xfrm>
            <a:off x="9744174" y="1687630"/>
            <a:ext cx="1059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334967"/>
                </a:solidFill>
                <a:cs typeface="Arial" panose="020B0604020202020204" pitchFamily="34" charset="0"/>
              </a:rPr>
              <a:t>8,51%</a:t>
            </a:r>
            <a:r>
              <a:rPr lang="ru-RU" sz="1600" b="1" dirty="0">
                <a:solidFill>
                  <a:schemeClr val="bg1"/>
                </a:solidFill>
                <a:cs typeface="Arial" panose="020B0604020202020204" pitchFamily="34" charset="0"/>
              </a:rPr>
              <a:t>%</a:t>
            </a:r>
          </a:p>
        </p:txBody>
      </p:sp>
      <p:pic>
        <p:nvPicPr>
          <p:cNvPr id="19" name="Рисунок 18" descr="Линия со стрелкой: прямо">
            <a:extLst>
              <a:ext uri="{FF2B5EF4-FFF2-40B4-BE49-F238E27FC236}">
                <a16:creationId xmlns:a16="http://schemas.microsoft.com/office/drawing/2014/main" id="{127DD9FF-83BC-0B25-3C62-6B89514221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441408">
            <a:off x="9258598" y="1450899"/>
            <a:ext cx="449334" cy="44933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E46462E-604B-14EC-E208-32B6778A1BF0}"/>
              </a:ext>
            </a:extLst>
          </p:cNvPr>
          <p:cNvSpPr txBox="1"/>
          <p:nvPr/>
        </p:nvSpPr>
        <p:spPr>
          <a:xfrm>
            <a:off x="9765052" y="2409562"/>
            <a:ext cx="534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334967"/>
                </a:solidFill>
                <a:cs typeface="Arial" panose="020B0604020202020204" pitchFamily="34" charset="0"/>
              </a:rPr>
              <a:t>2024</a:t>
            </a:r>
          </a:p>
        </p:txBody>
      </p:sp>
      <p:sp>
        <p:nvSpPr>
          <p:cNvPr id="25" name="Прямоугольник: скругленные противолежащие углы 20">
            <a:extLst>
              <a:ext uri="{FF2B5EF4-FFF2-40B4-BE49-F238E27FC236}">
                <a16:creationId xmlns:a16="http://schemas.microsoft.com/office/drawing/2014/main" id="{9F68048B-F936-4DE2-58D9-A5AB91A35DA9}"/>
              </a:ext>
            </a:extLst>
          </p:cNvPr>
          <p:cNvSpPr/>
          <p:nvPr/>
        </p:nvSpPr>
        <p:spPr>
          <a:xfrm>
            <a:off x="10853545" y="2223325"/>
            <a:ext cx="661921" cy="190754"/>
          </a:xfrm>
          <a:prstGeom prst="round2DiagRect">
            <a:avLst>
              <a:gd name="adj1" fmla="val 16667"/>
              <a:gd name="adj2" fmla="val 6596"/>
            </a:avLst>
          </a:prstGeom>
          <a:solidFill>
            <a:srgbClr val="D7B56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334967"/>
                </a:solidFill>
                <a:cs typeface="Arial" panose="020B0604020202020204" pitchFamily="34" charset="0"/>
              </a:rPr>
              <a:t>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3AAD8F-A49F-6910-3781-9EED162F46B5}"/>
              </a:ext>
            </a:extLst>
          </p:cNvPr>
          <p:cNvSpPr txBox="1"/>
          <p:nvPr/>
        </p:nvSpPr>
        <p:spPr>
          <a:xfrm>
            <a:off x="10880207" y="1887122"/>
            <a:ext cx="1059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334967"/>
                </a:solidFill>
                <a:cs typeface="Arial" panose="020B0604020202020204" pitchFamily="34" charset="0"/>
              </a:rPr>
              <a:t>2,41%</a:t>
            </a:r>
            <a:r>
              <a:rPr lang="ru-RU" sz="1600" b="1" dirty="0">
                <a:solidFill>
                  <a:schemeClr val="bg1"/>
                </a:solidFill>
                <a:cs typeface="Arial" panose="020B0604020202020204" pitchFamily="34" charset="0"/>
              </a:rPr>
              <a:t>%</a:t>
            </a:r>
          </a:p>
        </p:txBody>
      </p:sp>
      <p:pic>
        <p:nvPicPr>
          <p:cNvPr id="27" name="Рисунок 26" descr="Линия со стрелкой: прямо">
            <a:extLst>
              <a:ext uri="{FF2B5EF4-FFF2-40B4-BE49-F238E27FC236}">
                <a16:creationId xmlns:a16="http://schemas.microsoft.com/office/drawing/2014/main" id="{46BF9615-44E0-9F07-4613-CD9785A9CC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2002712">
            <a:off x="10436708" y="1753681"/>
            <a:ext cx="449334" cy="449334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45A3D2C5-BB3D-95E1-4830-7AE83209E88A}"/>
              </a:ext>
            </a:extLst>
          </p:cNvPr>
          <p:cNvSpPr txBox="1"/>
          <p:nvPr/>
        </p:nvSpPr>
        <p:spPr>
          <a:xfrm>
            <a:off x="10914413" y="2393935"/>
            <a:ext cx="534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334967"/>
                </a:solidFill>
                <a:cs typeface="Arial" panose="020B0604020202020204" pitchFamily="34" charset="0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2809434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A36770-B951-945A-C141-DB6847C69C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68D5121-B048-F542-EDC6-E5230F5AC1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169" y="12717"/>
            <a:ext cx="10275831" cy="6858000"/>
          </a:xfrm>
          <a:prstGeom prst="rect">
            <a:avLst/>
          </a:prstGeom>
        </p:spPr>
      </p:pic>
      <p:sp>
        <p:nvSpPr>
          <p:cNvPr id="8" name="Текст 20">
            <a:extLst>
              <a:ext uri="{FF2B5EF4-FFF2-40B4-BE49-F238E27FC236}">
                <a16:creationId xmlns:a16="http://schemas.microsoft.com/office/drawing/2014/main" id="{236EE237-33E5-E854-4EA1-4AC5E455B8ED}"/>
              </a:ext>
            </a:extLst>
          </p:cNvPr>
          <p:cNvSpPr txBox="1">
            <a:spLocks/>
          </p:cNvSpPr>
          <p:nvPr/>
        </p:nvSpPr>
        <p:spPr>
          <a:xfrm>
            <a:off x="1011238" y="2573338"/>
            <a:ext cx="6442075" cy="164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indent="0" algn="ctr" defTabSz="914400" rtl="0" eaLnBrk="1" latinLnBrk="0" hangingPunct="1">
              <a:buFontTx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id="{8BC9308F-C397-F98D-394D-D91F2837D746}"/>
              </a:ext>
            </a:extLst>
          </p:cNvPr>
          <p:cNvSpPr/>
          <p:nvPr/>
        </p:nvSpPr>
        <p:spPr>
          <a:xfrm>
            <a:off x="0" y="-10104"/>
            <a:ext cx="9246000" cy="6868104"/>
          </a:xfrm>
          <a:custGeom>
            <a:avLst/>
            <a:gdLst>
              <a:gd name="connsiteX0" fmla="*/ 0 w 9246000"/>
              <a:gd name="connsiteY0" fmla="*/ 0 h 6868103"/>
              <a:gd name="connsiteX1" fmla="*/ 6096000 w 9246000"/>
              <a:gd name="connsiteY1" fmla="*/ 0 h 6868103"/>
              <a:gd name="connsiteX2" fmla="*/ 6096000 w 9246000"/>
              <a:gd name="connsiteY2" fmla="*/ 2032 h 6868103"/>
              <a:gd name="connsiteX3" fmla="*/ 9246000 w 9246000"/>
              <a:gd name="connsiteY3" fmla="*/ 2032 h 6868103"/>
              <a:gd name="connsiteX4" fmla="*/ 6096000 w 9246000"/>
              <a:gd name="connsiteY4" fmla="*/ 6868103 h 6868103"/>
              <a:gd name="connsiteX5" fmla="*/ 0 w 9246000"/>
              <a:gd name="connsiteY5" fmla="*/ 6868103 h 6868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46000" h="6868103">
                <a:moveTo>
                  <a:pt x="0" y="0"/>
                </a:moveTo>
                <a:lnTo>
                  <a:pt x="6096000" y="0"/>
                </a:lnTo>
                <a:lnTo>
                  <a:pt x="6096000" y="2032"/>
                </a:lnTo>
                <a:lnTo>
                  <a:pt x="9246000" y="2032"/>
                </a:lnTo>
                <a:lnTo>
                  <a:pt x="6096000" y="6868103"/>
                </a:lnTo>
                <a:lnTo>
                  <a:pt x="0" y="6868103"/>
                </a:lnTo>
                <a:close/>
              </a:path>
            </a:pathLst>
          </a:custGeom>
          <a:solidFill>
            <a:srgbClr val="3349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5" name="Полилиния: фигура 4">
            <a:extLst>
              <a:ext uri="{FF2B5EF4-FFF2-40B4-BE49-F238E27FC236}">
                <a16:creationId xmlns:a16="http://schemas.microsoft.com/office/drawing/2014/main" id="{441E1D37-F8BC-218D-15F3-036E9B430719}"/>
              </a:ext>
            </a:extLst>
          </p:cNvPr>
          <p:cNvSpPr/>
          <p:nvPr/>
        </p:nvSpPr>
        <p:spPr>
          <a:xfrm>
            <a:off x="835155" y="1809000"/>
            <a:ext cx="7780845" cy="3346406"/>
          </a:xfrm>
          <a:custGeom>
            <a:avLst/>
            <a:gdLst>
              <a:gd name="connsiteX0" fmla="*/ 7578345 w 7780845"/>
              <a:gd name="connsiteY0" fmla="*/ 0 h 3346406"/>
              <a:gd name="connsiteX1" fmla="*/ 7780845 w 7780845"/>
              <a:gd name="connsiteY1" fmla="*/ 349894 h 3346406"/>
              <a:gd name="connsiteX2" fmla="*/ 6620089 w 7780845"/>
              <a:gd name="connsiteY2" fmla="*/ 2880000 h 3346406"/>
              <a:gd name="connsiteX3" fmla="*/ 6614828 w 7780845"/>
              <a:gd name="connsiteY3" fmla="*/ 2880000 h 3346406"/>
              <a:gd name="connsiteX4" fmla="*/ 6039514 w 7780845"/>
              <a:gd name="connsiteY4" fmla="*/ 3346406 h 3346406"/>
              <a:gd name="connsiteX5" fmla="*/ 6245491 w 7780845"/>
              <a:gd name="connsiteY5" fmla="*/ 2880000 h 3346406"/>
              <a:gd name="connsiteX6" fmla="*/ 0 w 7780845"/>
              <a:gd name="connsiteY6" fmla="*/ 2880000 h 3346406"/>
              <a:gd name="connsiteX7" fmla="*/ 0 w 7780845"/>
              <a:gd name="connsiteY7" fmla="*/ 349894 h 3346406"/>
              <a:gd name="connsiteX8" fmla="*/ 7375845 w 7780845"/>
              <a:gd name="connsiteY8" fmla="*/ 349894 h 334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0845" h="3346406">
                <a:moveTo>
                  <a:pt x="7578345" y="0"/>
                </a:moveTo>
                <a:lnTo>
                  <a:pt x="7780845" y="349894"/>
                </a:lnTo>
                <a:lnTo>
                  <a:pt x="6620089" y="2880000"/>
                </a:lnTo>
                <a:lnTo>
                  <a:pt x="6614828" y="2880000"/>
                </a:lnTo>
                <a:lnTo>
                  <a:pt x="6039514" y="3346406"/>
                </a:lnTo>
                <a:lnTo>
                  <a:pt x="6245491" y="2880000"/>
                </a:lnTo>
                <a:lnTo>
                  <a:pt x="0" y="2880000"/>
                </a:lnTo>
                <a:lnTo>
                  <a:pt x="0" y="349894"/>
                </a:lnTo>
                <a:lnTo>
                  <a:pt x="7375845" y="349894"/>
                </a:lnTo>
                <a:close/>
              </a:path>
            </a:pathLst>
          </a:custGeom>
          <a:solidFill>
            <a:srgbClr val="ECDD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>
              <a:highlight>
                <a:srgbClr val="FFFF00"/>
              </a:highlight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569FC3-5711-D012-2324-DFF533419A94}"/>
              </a:ext>
            </a:extLst>
          </p:cNvPr>
          <p:cNvSpPr txBox="1"/>
          <p:nvPr/>
        </p:nvSpPr>
        <p:spPr>
          <a:xfrm>
            <a:off x="1588925" y="3069000"/>
            <a:ext cx="6442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334967"/>
                </a:solidFill>
                <a:cs typeface="Arial" panose="020B0604020202020204" pitchFamily="34" charset="0"/>
              </a:rPr>
              <a:t>Основы нормативной базы</a:t>
            </a:r>
            <a:endParaRPr lang="ru-RU" sz="3200" dirty="0">
              <a:solidFill>
                <a:srgbClr val="334967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1F77794-4F0A-BAE0-D0D7-263E1CF20E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00" y="234000"/>
            <a:ext cx="2560845" cy="81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92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99CA50-8E73-37E4-4952-65D3255197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841B8D6-5510-36C1-7694-C01B0D4CD47E}"/>
              </a:ext>
            </a:extLst>
          </p:cNvPr>
          <p:cNvSpPr/>
          <p:nvPr/>
        </p:nvSpPr>
        <p:spPr>
          <a:xfrm>
            <a:off x="0" y="2799000"/>
            <a:ext cx="12192000" cy="4059001"/>
          </a:xfrm>
          <a:prstGeom prst="rect">
            <a:avLst/>
          </a:prstGeom>
          <a:solidFill>
            <a:srgbClr val="33496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1498605-B639-73A3-D015-6EE62A00DB22}"/>
              </a:ext>
            </a:extLst>
          </p:cNvPr>
          <p:cNvSpPr/>
          <p:nvPr/>
        </p:nvSpPr>
        <p:spPr>
          <a:xfrm>
            <a:off x="275665" y="3188966"/>
            <a:ext cx="11577159" cy="30743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E9A10703-D456-875F-9886-B345C4767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5481" y="29692"/>
            <a:ext cx="4384675" cy="668887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334967"/>
                </a:solidFill>
                <a:latin typeface="+mn-lt"/>
              </a:rPr>
              <a:t>Требования к разработке </a:t>
            </a:r>
            <a:r>
              <a:rPr lang="ru-RU" sz="2400" b="1" dirty="0">
                <a:solidFill>
                  <a:srgbClr val="D7B56D"/>
                </a:solidFill>
                <a:latin typeface="+mn-lt"/>
              </a:rPr>
              <a:t>ИМ</a:t>
            </a:r>
          </a:p>
        </p:txBody>
      </p:sp>
      <p:sp>
        <p:nvSpPr>
          <p:cNvPr id="5" name="Номер слайда 9">
            <a:extLst>
              <a:ext uri="{FF2B5EF4-FFF2-40B4-BE49-F238E27FC236}">
                <a16:creationId xmlns:a16="http://schemas.microsoft.com/office/drawing/2014/main" id="{3D099588-6D93-C79C-188E-DA3CD0EC7AF5}"/>
              </a:ext>
            </a:extLst>
          </p:cNvPr>
          <p:cNvSpPr txBox="1">
            <a:spLocks/>
          </p:cNvSpPr>
          <p:nvPr/>
        </p:nvSpPr>
        <p:spPr>
          <a:xfrm>
            <a:off x="9328357" y="651366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B31418-F882-4AB8-B9D6-A86336FEE6A5}" type="slidenum">
              <a:rPr lang="ru-RU" sz="1600" smtClean="0">
                <a:solidFill>
                  <a:schemeClr val="bg1"/>
                </a:solidFill>
                <a:cs typeface="Arial" panose="020B0604020202020204" pitchFamily="34" charset="0"/>
              </a:rPr>
              <a:pPr algn="r"/>
              <a:t>4</a:t>
            </a:fld>
            <a:endParaRPr lang="ru-RU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3FCDFD6D-97D3-D390-58A7-77656D49D788}"/>
              </a:ext>
            </a:extLst>
          </p:cNvPr>
          <p:cNvSpPr/>
          <p:nvPr/>
        </p:nvSpPr>
        <p:spPr>
          <a:xfrm>
            <a:off x="2361082" y="1893870"/>
            <a:ext cx="74698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ГРАДОСТРОИТЕЛЬНЫЙ КОДЕКС РОССИЙСКОЙ ФЕДЕРАЦИИ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56BA5DB-CBC1-6F1F-FA7C-F434FF1218A2}"/>
              </a:ext>
            </a:extLst>
          </p:cNvPr>
          <p:cNvSpPr/>
          <p:nvPr/>
        </p:nvSpPr>
        <p:spPr>
          <a:xfrm>
            <a:off x="451645" y="3640671"/>
            <a:ext cx="110254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n w="0"/>
                <a:solidFill>
                  <a:srgbClr val="3E516A"/>
                </a:solidFill>
                <a:highlight>
                  <a:srgbClr val="ECD79B"/>
                </a:highlight>
                <a:cs typeface="Arial" panose="020B0604020202020204" pitchFamily="34" charset="0"/>
              </a:rPr>
              <a:t>Информационная модель объекта капитального строительства (ИМ ОКС): </a:t>
            </a:r>
            <a:r>
              <a:rPr lang="ru-RU" sz="1400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Совокупность взаимосвязанных сведений, документов и материалов об объекте капитального строительства, формируемых в электронном виде на этапах выполнения инженерных изысканий, осуществления архитектурно-строительного проектирования, строительства, реконструкции, капитального ремонта, эксплуатации и (или) сноса объекта капитального строительства. (ст.1, п.10.3).</a:t>
            </a:r>
          </a:p>
          <a:p>
            <a:endParaRPr lang="ru-RU" sz="1400" dirty="0">
              <a:ln w="0"/>
              <a:solidFill>
                <a:srgbClr val="3E516A"/>
              </a:solidFill>
              <a:cs typeface="Arial" panose="020B0604020202020204" pitchFamily="34" charset="0"/>
            </a:endParaRPr>
          </a:p>
          <a:p>
            <a:r>
              <a:rPr lang="ru-RU" sz="1400" dirty="0">
                <a:solidFill>
                  <a:srgbClr val="334967"/>
                </a:solidFill>
                <a:highlight>
                  <a:srgbClr val="ECD79B"/>
                </a:highlight>
                <a:cs typeface="Arial" panose="020B0604020202020204" pitchFamily="34" charset="0"/>
              </a:rPr>
              <a:t>Статья 57_5</a:t>
            </a:r>
          </a:p>
          <a:p>
            <a:r>
              <a:rPr lang="ru-RU" sz="1400" dirty="0">
                <a:solidFill>
                  <a:srgbClr val="334967"/>
                </a:solidFill>
                <a:cs typeface="Arial" panose="020B0604020202020204" pitchFamily="34" charset="0"/>
              </a:rPr>
              <a:t>Застройщик, технический заказчик, лицо, обеспечивающее или осуществляющее подготовку обоснования инвестиций, и (или) лицо, ответственное за эксплуатацию объекта капитального строительства, в случаях, установленных Правительством Российской Федерации, обеспечивают формирование и ведение информационной модели.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2AE2A23-69A8-5D57-1124-4E9718E0FE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037" y="801639"/>
            <a:ext cx="923925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461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9788D4-1DCE-4D6A-C935-0EDEBAE118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4023834-72C3-0C90-AF5A-3135610CC381}"/>
              </a:ext>
            </a:extLst>
          </p:cNvPr>
          <p:cNvSpPr/>
          <p:nvPr/>
        </p:nvSpPr>
        <p:spPr>
          <a:xfrm>
            <a:off x="0" y="2799000"/>
            <a:ext cx="12192000" cy="4059001"/>
          </a:xfrm>
          <a:prstGeom prst="rect">
            <a:avLst/>
          </a:prstGeom>
          <a:solidFill>
            <a:srgbClr val="33496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E43E524-9C5F-9B5E-0232-B0AC4B04E665}"/>
              </a:ext>
            </a:extLst>
          </p:cNvPr>
          <p:cNvSpPr/>
          <p:nvPr/>
        </p:nvSpPr>
        <p:spPr>
          <a:xfrm>
            <a:off x="275665" y="3188966"/>
            <a:ext cx="11577159" cy="30743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08F17CE2-3B70-3F5B-0E10-E4F2D11EC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5481" y="29692"/>
            <a:ext cx="4384675" cy="668887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334967"/>
                </a:solidFill>
                <a:latin typeface="+mn-lt"/>
              </a:rPr>
              <a:t>Требования к разработке </a:t>
            </a:r>
            <a:r>
              <a:rPr lang="ru-RU" sz="2400" b="1" dirty="0">
                <a:solidFill>
                  <a:srgbClr val="D7B56D"/>
                </a:solidFill>
                <a:latin typeface="+mn-lt"/>
              </a:rPr>
              <a:t>ИМ</a:t>
            </a:r>
          </a:p>
        </p:txBody>
      </p:sp>
      <p:sp>
        <p:nvSpPr>
          <p:cNvPr id="5" name="Номер слайда 9">
            <a:extLst>
              <a:ext uri="{FF2B5EF4-FFF2-40B4-BE49-F238E27FC236}">
                <a16:creationId xmlns:a16="http://schemas.microsoft.com/office/drawing/2014/main" id="{57E69A40-DB91-ABED-84B6-5501CC596289}"/>
              </a:ext>
            </a:extLst>
          </p:cNvPr>
          <p:cNvSpPr txBox="1">
            <a:spLocks/>
          </p:cNvSpPr>
          <p:nvPr/>
        </p:nvSpPr>
        <p:spPr>
          <a:xfrm>
            <a:off x="9328357" y="651366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B31418-F882-4AB8-B9D6-A86336FEE6A5}" type="slidenum">
              <a:rPr lang="ru-RU" sz="1600" smtClean="0">
                <a:solidFill>
                  <a:schemeClr val="bg1"/>
                </a:solidFill>
                <a:cs typeface="Arial" panose="020B0604020202020204" pitchFamily="34" charset="0"/>
              </a:rPr>
              <a:pPr algn="r"/>
              <a:t>5</a:t>
            </a:fld>
            <a:endParaRPr lang="ru-RU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8152ECB-19C6-50A4-7D2B-1BE609BB48B0}"/>
              </a:ext>
            </a:extLst>
          </p:cNvPr>
          <p:cNvSpPr/>
          <p:nvPr/>
        </p:nvSpPr>
        <p:spPr>
          <a:xfrm>
            <a:off x="2370524" y="824515"/>
            <a:ext cx="77455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ПРАВИТЕЛЬСТВО РОССИЙСКОЙ ФЕДЕРАЦИИ</a:t>
            </a:r>
          </a:p>
          <a:p>
            <a:pPr algn="ctr"/>
            <a:r>
              <a:rPr lang="ru-RU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ПОСТАНОВЛЕНИЕ</a:t>
            </a:r>
          </a:p>
          <a:p>
            <a:pPr algn="ctr"/>
            <a:r>
              <a:rPr lang="ru-RU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от 5 марта 2021 года N 331</a:t>
            </a:r>
          </a:p>
          <a:p>
            <a:pPr algn="ctr"/>
            <a:endParaRPr lang="ru-RU" b="1" dirty="0">
              <a:ln w="0"/>
              <a:solidFill>
                <a:srgbClr val="3E516A"/>
              </a:solidFill>
              <a:highlight>
                <a:srgbClr val="ECD79B"/>
              </a:highlight>
              <a:cs typeface="Arial" panose="020B0604020202020204" pitchFamily="34" charset="0"/>
            </a:endParaRPr>
          </a:p>
          <a:p>
            <a:pPr algn="ctr"/>
            <a:r>
              <a:rPr lang="ru-RU" sz="1200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Об установлении случаев, при которых застройщиком, техническим заказчиком…обеспечиваются формирование и ведение информационной модели объекта капитального строительства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7C20A95-1057-FFA1-4C03-D50799E47FB0}"/>
              </a:ext>
            </a:extLst>
          </p:cNvPr>
          <p:cNvSpPr/>
          <p:nvPr/>
        </p:nvSpPr>
        <p:spPr>
          <a:xfrm>
            <a:off x="444921" y="3578220"/>
            <a:ext cx="110254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n w="0"/>
                <a:solidFill>
                  <a:srgbClr val="3E516A"/>
                </a:solidFill>
                <a:highlight>
                  <a:srgbClr val="ECD79B"/>
                </a:highlight>
                <a:cs typeface="Arial" panose="020B0604020202020204" pitchFamily="34" charset="0"/>
              </a:rPr>
              <a:t>П. 1 формирование и ведение информационной модели объекта капитального строительства обеспечиваются застройщиком, техническим заказчиком, лицом, обеспечивающим или осуществляющим подготовку обоснования инвестиций, и (или) лицом, ответственным за эксплуатацию объекта капитального строительства, в случае если договор о подготовке проектной документации для строительства, реконструкции объекта капитального строительства, финансируемых с привлечением средств бюджетов бюджетной системы Российской Федерации, заключен после 1 января 2022 г</a:t>
            </a:r>
            <a:r>
              <a:rPr lang="ru-RU" sz="1400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., за исключением объектов капитального строительства, которые создаются в интересах обороны и безопасности государства.</a:t>
            </a:r>
            <a:endParaRPr lang="ru-RU" sz="1050" dirty="0">
              <a:ln w="0"/>
              <a:solidFill>
                <a:srgbClr val="3E516A"/>
              </a:solidFill>
              <a:cs typeface="Arial" panose="020B0604020202020204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CE4EA39-AE31-B80C-6EC8-37E7B32225D1}"/>
              </a:ext>
            </a:extLst>
          </p:cNvPr>
          <p:cNvSpPr/>
          <p:nvPr/>
        </p:nvSpPr>
        <p:spPr>
          <a:xfrm>
            <a:off x="444921" y="4983137"/>
            <a:ext cx="110254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С 1 сентября 2023 года постановление Правительства Российской Федерации от 20 декабря 2022 года № 2357 дополняет требования в части </a:t>
            </a:r>
          </a:p>
          <a:p>
            <a:r>
              <a:rPr lang="ru-RU" sz="1400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ведения информационной модели объекта капитального строительства застройщиком или техническим заказчиком, осуществляющими деятельность в соответствии с Федеральным законом "Об участии в долевом строительстве многоквартирных домов № 214-ФЗ» </a:t>
            </a:r>
          </a:p>
        </p:txBody>
      </p:sp>
    </p:spTree>
    <p:extLst>
      <p:ext uri="{BB962C8B-B14F-4D97-AF65-F5344CB8AC3E}">
        <p14:creationId xmlns:p14="http://schemas.microsoft.com/office/powerpoint/2010/main" val="1387672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: скругленные углы 13">
            <a:extLst>
              <a:ext uri="{FF2B5EF4-FFF2-40B4-BE49-F238E27FC236}">
                <a16:creationId xmlns:a16="http://schemas.microsoft.com/office/drawing/2014/main" id="{D9A4C0DD-BAAA-4049-9F83-4C70C08B620F}"/>
              </a:ext>
            </a:extLst>
          </p:cNvPr>
          <p:cNvSpPr/>
          <p:nvPr/>
        </p:nvSpPr>
        <p:spPr>
          <a:xfrm rot="2689455">
            <a:off x="4344813" y="983117"/>
            <a:ext cx="1077974" cy="1077974"/>
          </a:xfrm>
          <a:prstGeom prst="roundRect">
            <a:avLst/>
          </a:pr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7314078-83ED-BBFA-DF0F-C89D3B3410D7}"/>
              </a:ext>
            </a:extLst>
          </p:cNvPr>
          <p:cNvSpPr/>
          <p:nvPr/>
        </p:nvSpPr>
        <p:spPr>
          <a:xfrm>
            <a:off x="0" y="2799000"/>
            <a:ext cx="12192000" cy="4059001"/>
          </a:xfrm>
          <a:prstGeom prst="rect">
            <a:avLst/>
          </a:prstGeom>
          <a:solidFill>
            <a:srgbClr val="33496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4BF428D-7BA3-4802-812A-E47FC9D3B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9123" y="29692"/>
            <a:ext cx="4351057" cy="668887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334967"/>
                </a:solidFill>
                <a:latin typeface="+mn-lt"/>
              </a:rPr>
              <a:t>Требования к разработке </a:t>
            </a:r>
            <a:r>
              <a:rPr lang="ru-RU" sz="2400" b="1" dirty="0">
                <a:solidFill>
                  <a:srgbClr val="D7B56D"/>
                </a:solidFill>
                <a:latin typeface="+mn-lt"/>
              </a:rPr>
              <a:t>ИМ</a:t>
            </a:r>
          </a:p>
        </p:txBody>
      </p:sp>
      <p:graphicFrame>
        <p:nvGraphicFramePr>
          <p:cNvPr id="24" name="Таблица 23">
            <a:extLst>
              <a:ext uri="{FF2B5EF4-FFF2-40B4-BE49-F238E27FC236}">
                <a16:creationId xmlns:a16="http://schemas.microsoft.com/office/drawing/2014/main" id="{1CC75F49-803E-2B2F-869B-0A6EF1ECDC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364486"/>
              </p:ext>
            </p:extLst>
          </p:nvPr>
        </p:nvGraphicFramePr>
        <p:xfrm>
          <a:off x="2099145" y="3184753"/>
          <a:ext cx="7952522" cy="3249231"/>
        </p:xfrm>
        <a:graphic>
          <a:graphicData uri="http://schemas.openxmlformats.org/drawingml/2006/table">
            <a:tbl>
              <a:tblPr firstRow="1" bandRow="1">
                <a:effectLst/>
                <a:tableStyleId>{616DA210-FB5B-4158-B5E0-FEB733F419BA}</a:tableStyleId>
              </a:tblPr>
              <a:tblGrid>
                <a:gridCol w="1504657">
                  <a:extLst>
                    <a:ext uri="{9D8B030D-6E8A-4147-A177-3AD203B41FA5}">
                      <a16:colId xmlns:a16="http://schemas.microsoft.com/office/drawing/2014/main" val="1468346538"/>
                    </a:ext>
                  </a:extLst>
                </a:gridCol>
                <a:gridCol w="2622176">
                  <a:extLst>
                    <a:ext uri="{9D8B030D-6E8A-4147-A177-3AD203B41FA5}">
                      <a16:colId xmlns:a16="http://schemas.microsoft.com/office/drawing/2014/main" val="300354505"/>
                    </a:ext>
                  </a:extLst>
                </a:gridCol>
                <a:gridCol w="1963271">
                  <a:extLst>
                    <a:ext uri="{9D8B030D-6E8A-4147-A177-3AD203B41FA5}">
                      <a16:colId xmlns:a16="http://schemas.microsoft.com/office/drawing/2014/main" val="2269424059"/>
                    </a:ext>
                  </a:extLst>
                </a:gridCol>
                <a:gridCol w="1862418">
                  <a:extLst>
                    <a:ext uri="{9D8B030D-6E8A-4147-A177-3AD203B41FA5}">
                      <a16:colId xmlns:a16="http://schemas.microsoft.com/office/drawing/2014/main" val="2739912652"/>
                    </a:ext>
                  </a:extLst>
                </a:gridCol>
              </a:tblGrid>
              <a:tr h="367428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rgbClr val="D7B56D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1" indent="0" algn="ct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ru-RU" sz="1400" strike="noStrike" dirty="0">
                          <a:solidFill>
                            <a:srgbClr val="D7B56D"/>
                          </a:solidFill>
                          <a:latin typeface="+mn-lt"/>
                        </a:rPr>
                        <a:t>ПП РФ № 331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lvl="1" algn="ctr">
                        <a:lnSpc>
                          <a:spcPct val="90000"/>
                        </a:lnSpc>
                        <a:spcAft>
                          <a:spcPct val="15000"/>
                        </a:spcAft>
                        <a:buClr>
                          <a:srgbClr val="C00000"/>
                        </a:buClr>
                      </a:pPr>
                      <a:r>
                        <a:rPr lang="ru-RU" sz="1400" strike="noStrike" dirty="0">
                          <a:solidFill>
                            <a:srgbClr val="D7B56D"/>
                          </a:solidFill>
                          <a:latin typeface="+mn-lt"/>
                        </a:rPr>
                        <a:t>ПП РФ № 2357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sz="120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49683"/>
                  </a:ext>
                </a:extLst>
              </a:tr>
              <a:tr h="405482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D7B56D"/>
                          </a:solidFill>
                          <a:latin typeface="+mn-lt"/>
                        </a:rPr>
                        <a:t>Тип объекта</a:t>
                      </a:r>
                      <a:endParaRPr lang="ru-RU" sz="1400" b="1" dirty="0">
                        <a:solidFill>
                          <a:srgbClr val="D7B56D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любой</a:t>
                      </a:r>
                      <a:endParaRPr lang="ru-RU" sz="1200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</a:rPr>
                        <a:t>многоквартирные</a:t>
                      </a:r>
                      <a:r>
                        <a:rPr lang="ru-RU" sz="1200" baseline="0" dirty="0">
                          <a:solidFill>
                            <a:schemeClr val="bg1"/>
                          </a:solidFill>
                          <a:latin typeface="+mn-lt"/>
                        </a:rPr>
                        <a:t> дома</a:t>
                      </a:r>
                    </a:p>
                    <a:p>
                      <a:pPr algn="ctr"/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</a:rPr>
                        <a:t>по 214-ФЗ</a:t>
                      </a:r>
                      <a:endParaRPr lang="ru-RU" sz="1200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</a:rPr>
                        <a:t>индивидуальные дома</a:t>
                      </a: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</a:rPr>
                        <a:t>по 214-ФЗ</a:t>
                      </a:r>
                      <a:endParaRPr lang="ru-RU" sz="1200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7342929"/>
                  </a:ext>
                </a:extLst>
              </a:tr>
              <a:tr h="518722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D7B56D"/>
                          </a:solidFill>
                          <a:latin typeface="+mn-lt"/>
                        </a:rPr>
                        <a:t>Тип финансирования</a:t>
                      </a:r>
                      <a:endParaRPr lang="ru-RU" sz="1400" b="1" dirty="0">
                        <a:solidFill>
                          <a:srgbClr val="D7B56D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бюджетное</a:t>
                      </a:r>
                      <a:endParaRPr lang="ru-RU" sz="1200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</a:rPr>
                        <a:t>не</a:t>
                      </a:r>
                      <a:r>
                        <a:rPr lang="ru-RU" sz="1200" baseline="0" dirty="0">
                          <a:solidFill>
                            <a:schemeClr val="bg1"/>
                          </a:solidFill>
                          <a:latin typeface="+mn-lt"/>
                        </a:rPr>
                        <a:t> нормируется</a:t>
                      </a:r>
                      <a:endParaRPr lang="ru-RU" sz="1200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</a:rPr>
                        <a:t>не</a:t>
                      </a:r>
                      <a:r>
                        <a:rPr lang="ru-RU" sz="1200" baseline="0" dirty="0">
                          <a:solidFill>
                            <a:schemeClr val="bg1"/>
                          </a:solidFill>
                          <a:latin typeface="+mn-lt"/>
                        </a:rPr>
                        <a:t> нормируется</a:t>
                      </a:r>
                      <a:endParaRPr lang="ru-RU" sz="1200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71477450"/>
                  </a:ext>
                </a:extLst>
              </a:tr>
              <a:tr h="662811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D7B56D"/>
                          </a:solidFill>
                          <a:latin typeface="+mn-lt"/>
                        </a:rPr>
                        <a:t>Договор о подготовке </a:t>
                      </a:r>
                      <a:r>
                        <a:rPr lang="ru-RU" sz="1400" dirty="0">
                          <a:solidFill>
                            <a:srgbClr val="D7B56D"/>
                          </a:solidFill>
                          <a:latin typeface="+mn-lt"/>
                        </a:rPr>
                        <a:t>ПД</a:t>
                      </a:r>
                      <a:endParaRPr lang="ru-RU" sz="1400" b="1" dirty="0">
                        <a:solidFill>
                          <a:srgbClr val="D7B56D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после</a:t>
                      </a:r>
                      <a:r>
                        <a:rPr lang="ru-RU" sz="1200" strike="noStrike" baseline="0" dirty="0">
                          <a:solidFill>
                            <a:schemeClr val="bg1"/>
                          </a:solidFill>
                          <a:latin typeface="+mn-lt"/>
                        </a:rPr>
                        <a:t> 01.01.2022</a:t>
                      </a:r>
                      <a:endParaRPr lang="ru-RU" sz="1200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</a:rPr>
                        <a:t>после</a:t>
                      </a:r>
                      <a:r>
                        <a:rPr lang="ru-RU" sz="1200" baseline="0" dirty="0">
                          <a:solidFill>
                            <a:schemeClr val="bg1"/>
                          </a:solidFill>
                          <a:latin typeface="+mn-lt"/>
                        </a:rPr>
                        <a:t> 01.07.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</a:rPr>
                        <a:t>2024</a:t>
                      </a:r>
                      <a:endParaRPr lang="ru-RU" sz="1200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</a:rPr>
                        <a:t>после</a:t>
                      </a:r>
                      <a:r>
                        <a:rPr lang="ru-RU" sz="1200" baseline="0" dirty="0">
                          <a:solidFill>
                            <a:schemeClr val="bg1"/>
                          </a:solidFill>
                          <a:latin typeface="+mn-lt"/>
                        </a:rPr>
                        <a:t> 01.01.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</a:rPr>
                        <a:t>2025</a:t>
                      </a:r>
                      <a:endParaRPr lang="ru-RU" sz="1200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33471915"/>
                  </a:ext>
                </a:extLst>
              </a:tr>
              <a:tr h="398003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D7B56D"/>
                          </a:solidFill>
                          <a:latin typeface="+mn-lt"/>
                        </a:rPr>
                        <a:t>Особенности</a:t>
                      </a:r>
                      <a:endParaRPr lang="ru-RU" sz="1400" b="1" dirty="0">
                        <a:solidFill>
                          <a:srgbClr val="D7B56D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strike="noStrike" kern="1200" dirty="0">
                          <a:solidFill>
                            <a:schemeClr val="bg1"/>
                          </a:solidFill>
                          <a:latin typeface="+mn-lt"/>
                        </a:rPr>
                        <a:t>кроме объектов обороны и безопасности государства</a:t>
                      </a:r>
                      <a:r>
                        <a:rPr lang="ru-RU" sz="1200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 </a:t>
                      </a:r>
                      <a:endParaRPr lang="ru-RU" sz="1200" strike="noStrike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</a:rPr>
                        <a:t>объект подлежит экспертизе</a:t>
                      </a:r>
                      <a:endParaRPr lang="ru-RU" sz="1200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</a:rPr>
                        <a:t>в границах МЖК;</a:t>
                      </a:r>
                    </a:p>
                    <a:p>
                      <a:pPr algn="ctr"/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</a:rPr>
                        <a:t>требуется подготовка ПД</a:t>
                      </a:r>
                      <a:endParaRPr lang="ru-RU" sz="1200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98105635"/>
                  </a:ext>
                </a:extLst>
              </a:tr>
              <a:tr h="573072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D7B56D"/>
                          </a:solidFill>
                          <a:latin typeface="+mn-lt"/>
                          <a:cs typeface="Arial" panose="020B0604020202020204" pitchFamily="34" charset="0"/>
                        </a:rPr>
                        <a:t>Формирование ИМ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ru-RU" sz="1200" strike="noStrike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Обязательно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Обязательно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Обязательно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97315262"/>
                  </a:ext>
                </a:extLst>
              </a:tr>
            </a:tbl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4400800" y="1198938"/>
            <a:ext cx="96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0"/>
                <a:solidFill>
                  <a:srgbClr val="3E5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ПП РФ </a:t>
            </a:r>
            <a:br>
              <a:rPr lang="ru-RU" b="1" dirty="0">
                <a:ln w="0"/>
                <a:solidFill>
                  <a:srgbClr val="3E516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ln w="0"/>
                <a:solidFill>
                  <a:srgbClr val="3E5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331</a:t>
            </a:r>
          </a:p>
        </p:txBody>
      </p:sp>
      <p:sp>
        <p:nvSpPr>
          <p:cNvPr id="5" name="Номер слайда 9">
            <a:extLst>
              <a:ext uri="{FF2B5EF4-FFF2-40B4-BE49-F238E27FC236}">
                <a16:creationId xmlns:a16="http://schemas.microsoft.com/office/drawing/2014/main" id="{2CED4D5C-9A5C-2A0E-285F-68D4240694E0}"/>
              </a:ext>
            </a:extLst>
          </p:cNvPr>
          <p:cNvSpPr txBox="1">
            <a:spLocks/>
          </p:cNvSpPr>
          <p:nvPr/>
        </p:nvSpPr>
        <p:spPr>
          <a:xfrm>
            <a:off x="9328357" y="651366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B31418-F882-4AB8-B9D6-A86336FEE6A5}" type="slidenum">
              <a:rPr lang="ru-RU" sz="1600" smtClean="0">
                <a:solidFill>
                  <a:schemeClr val="bg1"/>
                </a:solidFill>
                <a:cs typeface="Arial" panose="020B0604020202020204" pitchFamily="34" charset="0"/>
              </a:rPr>
              <a:pPr algn="r"/>
              <a:t>6</a:t>
            </a:fld>
            <a:endParaRPr lang="ru-RU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Прямоугольник: скругленные углы 13">
            <a:extLst>
              <a:ext uri="{FF2B5EF4-FFF2-40B4-BE49-F238E27FC236}">
                <a16:creationId xmlns:a16="http://schemas.microsoft.com/office/drawing/2014/main" id="{281EF575-3A68-C531-F1E8-2C2703C7042E}"/>
              </a:ext>
            </a:extLst>
          </p:cNvPr>
          <p:cNvSpPr/>
          <p:nvPr/>
        </p:nvSpPr>
        <p:spPr>
          <a:xfrm rot="2689455">
            <a:off x="7543989" y="965711"/>
            <a:ext cx="1077974" cy="1077974"/>
          </a:xfrm>
          <a:prstGeom prst="roundRect">
            <a:avLst/>
          </a:prstGeom>
          <a:solidFill>
            <a:srgbClr val="D7B5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78C44EE-5CE8-8E80-C5A6-B90487CE4B8D}"/>
              </a:ext>
            </a:extLst>
          </p:cNvPr>
          <p:cNvSpPr/>
          <p:nvPr/>
        </p:nvSpPr>
        <p:spPr>
          <a:xfrm>
            <a:off x="7573079" y="1181532"/>
            <a:ext cx="10599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0"/>
                <a:solidFill>
                  <a:srgbClr val="3E5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ПП РФ </a:t>
            </a:r>
            <a:br>
              <a:rPr lang="ru-RU" b="1" dirty="0">
                <a:ln w="0"/>
                <a:solidFill>
                  <a:srgbClr val="3E516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ln w="0"/>
                <a:solidFill>
                  <a:srgbClr val="3E5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2357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00D181AA-283B-1C31-0FB4-3F82A8237B8E}"/>
              </a:ext>
            </a:extLst>
          </p:cNvPr>
          <p:cNvSpPr/>
          <p:nvPr/>
        </p:nvSpPr>
        <p:spPr>
          <a:xfrm>
            <a:off x="4262764" y="2356346"/>
            <a:ext cx="1245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От 05.03.2021г.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581A7E4A-F734-8A0F-D5FE-B6CEC1382007}"/>
              </a:ext>
            </a:extLst>
          </p:cNvPr>
          <p:cNvSpPr/>
          <p:nvPr/>
        </p:nvSpPr>
        <p:spPr>
          <a:xfrm>
            <a:off x="7480425" y="2336179"/>
            <a:ext cx="1245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От 20.12.2022г.</a:t>
            </a:r>
          </a:p>
        </p:txBody>
      </p:sp>
    </p:spTree>
    <p:extLst>
      <p:ext uri="{BB962C8B-B14F-4D97-AF65-F5344CB8AC3E}">
        <p14:creationId xmlns:p14="http://schemas.microsoft.com/office/powerpoint/2010/main" val="2420519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7314078-83ED-BBFA-DF0F-C89D3B3410D7}"/>
              </a:ext>
            </a:extLst>
          </p:cNvPr>
          <p:cNvSpPr/>
          <p:nvPr/>
        </p:nvSpPr>
        <p:spPr>
          <a:xfrm>
            <a:off x="0" y="2825702"/>
            <a:ext cx="12192000" cy="4032299"/>
          </a:xfrm>
          <a:prstGeom prst="rect">
            <a:avLst/>
          </a:prstGeom>
          <a:solidFill>
            <a:srgbClr val="33496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1EBA31A5-A468-688C-11D4-73B4070C0686}"/>
              </a:ext>
            </a:extLst>
          </p:cNvPr>
          <p:cNvSpPr/>
          <p:nvPr/>
        </p:nvSpPr>
        <p:spPr>
          <a:xfrm>
            <a:off x="275665" y="3188966"/>
            <a:ext cx="11577159" cy="3324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4BF428D-7BA3-4802-812A-E47FC9D3B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593" y="144000"/>
            <a:ext cx="4396964" cy="668887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334967"/>
                </a:solidFill>
                <a:latin typeface="+mn-lt"/>
              </a:rPr>
              <a:t>Требования к разработке </a:t>
            </a:r>
            <a:r>
              <a:rPr lang="ru-RU" sz="2400" b="1" dirty="0">
                <a:solidFill>
                  <a:srgbClr val="D7B56D"/>
                </a:solidFill>
                <a:latin typeface="+mn-lt"/>
              </a:rPr>
              <a:t>ЦИМ</a:t>
            </a:r>
          </a:p>
        </p:txBody>
      </p:sp>
      <p:sp>
        <p:nvSpPr>
          <p:cNvPr id="5" name="Номер слайда 9">
            <a:extLst>
              <a:ext uri="{FF2B5EF4-FFF2-40B4-BE49-F238E27FC236}">
                <a16:creationId xmlns:a16="http://schemas.microsoft.com/office/drawing/2014/main" id="{2CED4D5C-9A5C-2A0E-285F-68D4240694E0}"/>
              </a:ext>
            </a:extLst>
          </p:cNvPr>
          <p:cNvSpPr txBox="1">
            <a:spLocks/>
          </p:cNvSpPr>
          <p:nvPr/>
        </p:nvSpPr>
        <p:spPr>
          <a:xfrm>
            <a:off x="9328357" y="651366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B31418-F882-4AB8-B9D6-A86336FEE6A5}" type="slidenum">
              <a:rPr lang="ru-RU" sz="1600" smtClean="0">
                <a:solidFill>
                  <a:schemeClr val="bg1"/>
                </a:solidFill>
                <a:cs typeface="Arial" panose="020B0604020202020204" pitchFamily="34" charset="0"/>
              </a:rPr>
              <a:pPr algn="r"/>
              <a:t>7</a:t>
            </a:fld>
            <a:endParaRPr lang="ru-RU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2">
            <a:extLst>
              <a:ext uri="{FF2B5EF4-FFF2-40B4-BE49-F238E27FC236}">
                <a16:creationId xmlns:a16="http://schemas.microsoft.com/office/drawing/2014/main" id="{9E5989EB-CB8D-84F9-889B-AD9752A2A88F}"/>
              </a:ext>
            </a:extLst>
          </p:cNvPr>
          <p:cNvSpPr txBox="1">
            <a:spLocks/>
          </p:cNvSpPr>
          <p:nvPr/>
        </p:nvSpPr>
        <p:spPr>
          <a:xfrm>
            <a:off x="535236" y="4841216"/>
            <a:ext cx="10970273" cy="13942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>
                <a:solidFill>
                  <a:srgbClr val="334967"/>
                </a:solidFill>
                <a:latin typeface="+mn-lt"/>
                <a:cs typeface="Arial" panose="020B0604020202020204" pitchFamily="34" charset="0"/>
              </a:rPr>
              <a:t>СП 333.1325800.2020, п.3.1.4</a:t>
            </a:r>
          </a:p>
          <a:p>
            <a:endParaRPr lang="ru-RU" sz="1600" dirty="0">
              <a:solidFill>
                <a:srgbClr val="334967"/>
              </a:solidFill>
              <a:latin typeface="+mn-lt"/>
              <a:cs typeface="Arial" panose="020B0604020202020204" pitchFamily="34" charset="0"/>
            </a:endParaRPr>
          </a:p>
          <a:p>
            <a:r>
              <a:rPr lang="ru-RU" sz="1600" dirty="0">
                <a:solidFill>
                  <a:srgbClr val="334967"/>
                </a:solidFill>
                <a:highlight>
                  <a:srgbClr val="ECD79B"/>
                </a:highlight>
                <a:latin typeface="+mn-lt"/>
                <a:cs typeface="Arial" panose="020B0604020202020204" pitchFamily="34" charset="0"/>
              </a:rPr>
              <a:t>Цифровая информационная модель объекта капитального строительства (ЦИМ ОКС): </a:t>
            </a:r>
          </a:p>
          <a:p>
            <a:r>
              <a:rPr lang="ru-RU" sz="1600" dirty="0">
                <a:solidFill>
                  <a:srgbClr val="334967"/>
                </a:solidFill>
                <a:highlight>
                  <a:srgbClr val="ECD79B"/>
                </a:highlight>
                <a:latin typeface="+mn-lt"/>
                <a:cs typeface="Arial" panose="020B0604020202020204" pitchFamily="34" charset="0"/>
              </a:rPr>
              <a:t>Совокупность взаимосвязанных инженерно-технических и инженерно-технологических данных об объекте капитального строительства, представленных в цифровом объектно-пространственном виде.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C3FBB587-795C-FCEC-6900-A357A0E380F2}"/>
              </a:ext>
            </a:extLst>
          </p:cNvPr>
          <p:cNvSpPr/>
          <p:nvPr/>
        </p:nvSpPr>
        <p:spPr>
          <a:xfrm>
            <a:off x="823920" y="717136"/>
            <a:ext cx="996325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ПРАВИТЕЛЬСТВО РОССИЙСКОЙ ФЕДЕРАЦИИ</a:t>
            </a:r>
          </a:p>
          <a:p>
            <a:pPr algn="ctr"/>
            <a:r>
              <a:rPr lang="ru-RU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ПОСТАНОВЛЕНИЕ</a:t>
            </a:r>
          </a:p>
          <a:p>
            <a:pPr algn="ctr"/>
            <a:r>
              <a:rPr lang="ru-RU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от 15 сентября 2020 года № 1431</a:t>
            </a:r>
          </a:p>
          <a:p>
            <a:pPr algn="ctr"/>
            <a:r>
              <a:rPr lang="ru-RU" b="1" dirty="0">
                <a:ln w="0"/>
                <a:solidFill>
                  <a:srgbClr val="3E516A"/>
                </a:solidFill>
                <a:highlight>
                  <a:srgbClr val="D298CE"/>
                </a:highlight>
                <a:cs typeface="Arial" panose="020B0604020202020204" pitchFamily="34" charset="0"/>
              </a:rPr>
              <a:t>Не действует с 1 марта 2023 года</a:t>
            </a:r>
          </a:p>
          <a:p>
            <a:pPr algn="ctr"/>
            <a:endParaRPr lang="ru-RU" b="1" dirty="0">
              <a:ln w="0"/>
              <a:solidFill>
                <a:srgbClr val="3E516A"/>
              </a:solidFill>
              <a:highlight>
                <a:srgbClr val="D298CE"/>
              </a:highlight>
              <a:cs typeface="Arial" panose="020B0604020202020204" pitchFamily="34" charset="0"/>
            </a:endParaRPr>
          </a:p>
          <a:p>
            <a:pPr algn="ctr"/>
            <a:r>
              <a:rPr lang="ru-RU" sz="1200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Об утверждении Правил формирования и ведения информационной модели объекта капитального строительства, состава сведений, документов и материалов, включаемых в информационную модель объекта капитального строительства и представляемых в форме электронных документов … строительства, реконструкции объектов капитального строительства</a:t>
            </a:r>
          </a:p>
        </p:txBody>
      </p:sp>
      <p:sp>
        <p:nvSpPr>
          <p:cNvPr id="18" name="Заголовок 2">
            <a:extLst>
              <a:ext uri="{FF2B5EF4-FFF2-40B4-BE49-F238E27FC236}">
                <a16:creationId xmlns:a16="http://schemas.microsoft.com/office/drawing/2014/main" id="{9926168A-6E53-1398-6158-02173F79A3FD}"/>
              </a:ext>
            </a:extLst>
          </p:cNvPr>
          <p:cNvSpPr txBox="1">
            <a:spLocks/>
          </p:cNvSpPr>
          <p:nvPr/>
        </p:nvSpPr>
        <p:spPr>
          <a:xfrm>
            <a:off x="535236" y="3277382"/>
            <a:ext cx="10970273" cy="13942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solidFill>
                  <a:srgbClr val="334967"/>
                </a:solidFill>
                <a:latin typeface="+mn-lt"/>
                <a:cs typeface="Arial" panose="020B0604020202020204" pitchFamily="34" charset="0"/>
              </a:rPr>
              <a:t>а) сведения, документы и материалы, входящие в состав разделов проектной документации в соответствии с постановлением Правительства Российской Федерации от 16 февраля 2008 г. N 87 "О составе разделов проектной документации и требованиях к их содержанию", графическая часть которых </a:t>
            </a:r>
            <a:r>
              <a:rPr lang="ru-RU" sz="1600" dirty="0">
                <a:solidFill>
                  <a:srgbClr val="334967"/>
                </a:solidFill>
                <a:highlight>
                  <a:srgbClr val="ECD79B"/>
                </a:highlight>
                <a:latin typeface="+mn-lt"/>
                <a:cs typeface="Arial" panose="020B0604020202020204" pitchFamily="34" charset="0"/>
              </a:rPr>
              <a:t>дополнена трехмерной моделью, в случае, если требование к ее формированию установлено в задании на проектирование</a:t>
            </a:r>
            <a:r>
              <a:rPr lang="ru-RU" sz="1600" dirty="0">
                <a:solidFill>
                  <a:srgbClr val="334967"/>
                </a:solidFill>
                <a:latin typeface="+mn-lt"/>
                <a:cs typeface="Arial" panose="020B0604020202020204" pitchFamily="34" charset="0"/>
              </a:rPr>
              <a:t>;</a:t>
            </a:r>
          </a:p>
          <a:p>
            <a:r>
              <a:rPr lang="ru-RU" sz="1600" dirty="0">
                <a:solidFill>
                  <a:srgbClr val="334967"/>
                </a:solidFill>
                <a:latin typeface="+mn-lt"/>
                <a:cs typeface="Arial" panose="020B0604020202020204" pitchFamily="34" charset="0"/>
              </a:rPr>
              <a:t>(Подпункт в редакции, введенной в действие с 8 июня 2022 года)</a:t>
            </a:r>
          </a:p>
        </p:txBody>
      </p:sp>
    </p:spTree>
    <p:extLst>
      <p:ext uri="{BB962C8B-B14F-4D97-AF65-F5344CB8AC3E}">
        <p14:creationId xmlns:p14="http://schemas.microsoft.com/office/powerpoint/2010/main" val="2264521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E2EB3B-31F8-2ADF-8E35-5B318B7B6D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B9D9014-22E6-D0D2-B136-EF5195E76C0C}"/>
              </a:ext>
            </a:extLst>
          </p:cNvPr>
          <p:cNvSpPr/>
          <p:nvPr/>
        </p:nvSpPr>
        <p:spPr>
          <a:xfrm>
            <a:off x="0" y="2799000"/>
            <a:ext cx="12192000" cy="4059001"/>
          </a:xfrm>
          <a:prstGeom prst="rect">
            <a:avLst/>
          </a:prstGeom>
          <a:solidFill>
            <a:srgbClr val="33496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08ED9A9-0A6F-4CBC-6136-3959A3154B1D}"/>
              </a:ext>
            </a:extLst>
          </p:cNvPr>
          <p:cNvSpPr/>
          <p:nvPr/>
        </p:nvSpPr>
        <p:spPr>
          <a:xfrm>
            <a:off x="275665" y="3188966"/>
            <a:ext cx="11577159" cy="30743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6AA6BE2-3395-6B04-316F-9F659FEA5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5481" y="29692"/>
            <a:ext cx="4384675" cy="668887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334967"/>
                </a:solidFill>
                <a:latin typeface="+mn-lt"/>
              </a:rPr>
              <a:t>Требования к разработке </a:t>
            </a:r>
            <a:r>
              <a:rPr lang="ru-RU" sz="2400" b="1" dirty="0">
                <a:solidFill>
                  <a:srgbClr val="D7B56D"/>
                </a:solidFill>
                <a:latin typeface="+mn-lt"/>
              </a:rPr>
              <a:t>ЦИМ</a:t>
            </a:r>
          </a:p>
        </p:txBody>
      </p:sp>
      <p:sp>
        <p:nvSpPr>
          <p:cNvPr id="5" name="Номер слайда 9">
            <a:extLst>
              <a:ext uri="{FF2B5EF4-FFF2-40B4-BE49-F238E27FC236}">
                <a16:creationId xmlns:a16="http://schemas.microsoft.com/office/drawing/2014/main" id="{DBCFFC6E-178D-26F1-F3DB-FE273593408C}"/>
              </a:ext>
            </a:extLst>
          </p:cNvPr>
          <p:cNvSpPr txBox="1">
            <a:spLocks/>
          </p:cNvSpPr>
          <p:nvPr/>
        </p:nvSpPr>
        <p:spPr>
          <a:xfrm>
            <a:off x="9328357" y="651366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B31418-F882-4AB8-B9D6-A86336FEE6A5}" type="slidenum">
              <a:rPr lang="ru-RU" sz="1600" smtClean="0">
                <a:solidFill>
                  <a:schemeClr val="bg1"/>
                </a:solidFill>
                <a:cs typeface="Arial" panose="020B0604020202020204" pitchFamily="34" charset="0"/>
              </a:rPr>
              <a:pPr algn="r"/>
              <a:t>8</a:t>
            </a:fld>
            <a:endParaRPr lang="ru-RU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B97D2052-085C-5BC2-9920-99E7A8A236F7}"/>
              </a:ext>
            </a:extLst>
          </p:cNvPr>
          <p:cNvSpPr/>
          <p:nvPr/>
        </p:nvSpPr>
        <p:spPr>
          <a:xfrm>
            <a:off x="1787764" y="642490"/>
            <a:ext cx="884508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ПРАВИТЕЛЬСТВО РОССИЙСКОЙ ФЕДЕРАЦИИ</a:t>
            </a:r>
          </a:p>
          <a:p>
            <a:pPr algn="ctr"/>
            <a:r>
              <a:rPr lang="ru-RU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ПОСТАНОВЛЕНИЕ</a:t>
            </a:r>
          </a:p>
          <a:p>
            <a:pPr algn="ctr"/>
            <a:r>
              <a:rPr lang="ru-RU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от 17 мая 2024 года № 614</a:t>
            </a:r>
          </a:p>
          <a:p>
            <a:pPr algn="ctr"/>
            <a:r>
              <a:rPr lang="ru-RU" b="1" dirty="0">
                <a:ln w="0"/>
                <a:solidFill>
                  <a:srgbClr val="334967"/>
                </a:solidFill>
                <a:highlight>
                  <a:srgbClr val="91B375"/>
                </a:highlight>
                <a:cs typeface="Arial" panose="020B0604020202020204" pitchFamily="34" charset="0"/>
              </a:rPr>
              <a:t>Вступило в силу с 01.09.2024 </a:t>
            </a:r>
          </a:p>
          <a:p>
            <a:pPr algn="ctr"/>
            <a:endParaRPr lang="ru-RU" b="1" dirty="0">
              <a:ln w="0"/>
              <a:solidFill>
                <a:srgbClr val="334967"/>
              </a:solidFill>
              <a:highlight>
                <a:srgbClr val="91B375"/>
              </a:highlight>
              <a:cs typeface="Arial" panose="020B0604020202020204" pitchFamily="34" charset="0"/>
            </a:endParaRPr>
          </a:p>
          <a:p>
            <a:pPr algn="ctr"/>
            <a:r>
              <a:rPr lang="ru-RU" sz="1200" b="1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Об утверждении Правил формирования и ведения информационной модели объекта капитального строительства, состава сведений, документов и материалов, включаемых в информационную модель объекта капитального строительства и представляемых в форме электронных документов, и требований к форматам указанных электронных документов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30B369B-E933-8620-9456-78D1B1F0F9C7}"/>
              </a:ext>
            </a:extLst>
          </p:cNvPr>
          <p:cNvSpPr/>
          <p:nvPr/>
        </p:nvSpPr>
        <p:spPr>
          <a:xfrm>
            <a:off x="444921" y="3741661"/>
            <a:ext cx="110254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2. На этапе осуществления архитектурно-строительного проектирования в информационную модель объекта капитального строительства включаются следующие сведения, документы и материалы:</a:t>
            </a:r>
          </a:p>
          <a:p>
            <a:endParaRPr lang="ru-RU" sz="1400" dirty="0">
              <a:ln w="0"/>
              <a:solidFill>
                <a:srgbClr val="3E516A"/>
              </a:solidFill>
              <a:cs typeface="Arial" panose="020B0604020202020204" pitchFamily="34" charset="0"/>
            </a:endParaRPr>
          </a:p>
          <a:p>
            <a:r>
              <a:rPr lang="ru-RU" sz="1400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а) сведения, документы и материалы, входящие в состав разделов проектной документации в соответствии с постановлением Правительства Российской Федерации от 16 февраля 2008 г. № 87 "О составе разделов проектной документации и требованиях к их содержанию", </a:t>
            </a:r>
            <a:r>
              <a:rPr lang="ru-RU" sz="1400" dirty="0">
                <a:ln w="0"/>
                <a:solidFill>
                  <a:srgbClr val="3E516A"/>
                </a:solidFill>
                <a:highlight>
                  <a:srgbClr val="ECD79B"/>
                </a:highlight>
                <a:cs typeface="Arial" panose="020B0604020202020204" pitchFamily="34" charset="0"/>
              </a:rPr>
              <a:t>графическая часть которых дополнена цифровой информационной моделью, в случае если формирование и ведение информационной модели объекта капитального строительства являются обязательными в соответствии с требованиями Градостроительного кодекса Российской Федерации в составе, утверждаемом Министерством строительства и жилищно-коммунального хозяйства Российской Федерации</a:t>
            </a:r>
            <a:r>
              <a:rPr lang="ru-RU" sz="1400" dirty="0">
                <a:ln w="0"/>
                <a:solidFill>
                  <a:srgbClr val="3E516A"/>
                </a:solidFill>
                <a:cs typeface="Arial" panose="020B0604020202020204" pitchFamily="34" charset="0"/>
              </a:rPr>
              <a:t>, который может быть дополнен в задании на проектирование, техническом задании на цифровую информационную модель;</a:t>
            </a:r>
            <a:endParaRPr lang="ru-RU" sz="1050" dirty="0">
              <a:ln w="0"/>
              <a:solidFill>
                <a:srgbClr val="3E516A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686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B03E1B-426B-A76D-6518-F9BDE0FE78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C0429A0-8C2C-62E7-8100-EF2D476FD4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881" y="1892792"/>
            <a:ext cx="5353048" cy="4150410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32D050E-AF00-0F30-4C28-82F85E31E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1677" y="753441"/>
            <a:ext cx="6877151" cy="668887"/>
          </a:xfrm>
        </p:spPr>
        <p:txBody>
          <a:bodyPr>
            <a:noAutofit/>
          </a:bodyPr>
          <a:lstStyle/>
          <a:p>
            <a:pPr algn="r"/>
            <a:r>
              <a:rPr lang="ru-RU" sz="2400" b="1" dirty="0">
                <a:solidFill>
                  <a:srgbClr val="334967"/>
                </a:solidFill>
                <a:latin typeface="+mn-lt"/>
              </a:rPr>
              <a:t>Проект Приказа об утверждении</a:t>
            </a:r>
            <a:br>
              <a:rPr lang="ru-RU" sz="2400" b="1" dirty="0">
                <a:solidFill>
                  <a:srgbClr val="334967"/>
                </a:solidFill>
                <a:latin typeface="+mn-lt"/>
              </a:rPr>
            </a:br>
            <a:r>
              <a:rPr lang="ru-RU" sz="2400" b="1" dirty="0">
                <a:solidFill>
                  <a:srgbClr val="D7B56D"/>
                </a:solidFill>
                <a:latin typeface="+mn-lt"/>
              </a:rPr>
              <a:t>Состава ЦИМ</a:t>
            </a:r>
            <a:br>
              <a:rPr lang="ru-RU" sz="2400" b="1" dirty="0">
                <a:solidFill>
                  <a:srgbClr val="D7B56D"/>
                </a:solidFill>
                <a:latin typeface="+mn-lt"/>
              </a:rPr>
            </a:br>
            <a:r>
              <a:rPr lang="ru-RU" sz="1800" b="1" dirty="0">
                <a:solidFill>
                  <a:srgbClr val="334967"/>
                </a:solidFill>
                <a:highlight>
                  <a:srgbClr val="91B375"/>
                </a:highlight>
                <a:latin typeface="+mn-lt"/>
              </a:rPr>
              <a:t>Ожидаемая дата вступления в силу</a:t>
            </a:r>
            <a:br>
              <a:rPr lang="ru-RU" sz="1800" b="1" dirty="0">
                <a:solidFill>
                  <a:srgbClr val="334967"/>
                </a:solidFill>
                <a:highlight>
                  <a:srgbClr val="91B375"/>
                </a:highlight>
                <a:latin typeface="+mn-lt"/>
              </a:rPr>
            </a:br>
            <a:r>
              <a:rPr lang="ru-RU" sz="1800" b="1" dirty="0">
                <a:solidFill>
                  <a:srgbClr val="334967"/>
                </a:solidFill>
                <a:highlight>
                  <a:srgbClr val="91B375"/>
                </a:highlight>
                <a:latin typeface="+mn-lt"/>
              </a:rPr>
              <a:t>01.03.2026 или 01.09.2026</a:t>
            </a:r>
            <a:br>
              <a:rPr lang="ru-RU" sz="2400" b="1" dirty="0">
                <a:solidFill>
                  <a:srgbClr val="D7B56D"/>
                </a:solidFill>
                <a:latin typeface="+mn-lt"/>
              </a:rPr>
            </a:br>
            <a:endParaRPr lang="ru-RU" sz="2400" b="1" dirty="0">
              <a:solidFill>
                <a:srgbClr val="D7B56D"/>
              </a:solidFill>
              <a:latin typeface="+mn-lt"/>
            </a:endParaRPr>
          </a:p>
        </p:txBody>
      </p:sp>
      <p:sp>
        <p:nvSpPr>
          <p:cNvPr id="5" name="Номер слайда 9">
            <a:extLst>
              <a:ext uri="{FF2B5EF4-FFF2-40B4-BE49-F238E27FC236}">
                <a16:creationId xmlns:a16="http://schemas.microsoft.com/office/drawing/2014/main" id="{F4057FEB-5DBA-B5C4-CBB3-55C2A701F5D5}"/>
              </a:ext>
            </a:extLst>
          </p:cNvPr>
          <p:cNvSpPr txBox="1">
            <a:spLocks/>
          </p:cNvSpPr>
          <p:nvPr/>
        </p:nvSpPr>
        <p:spPr>
          <a:xfrm>
            <a:off x="9328357" y="651366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6DB31418-F882-4AB8-B9D6-A86336FEE6A5}" type="slidenum">
              <a:rPr lang="ru-RU" sz="1600" smtClean="0">
                <a:solidFill>
                  <a:schemeClr val="bg1"/>
                </a:solidFill>
                <a:cs typeface="Arial" panose="020B0604020202020204" pitchFamily="34" charset="0"/>
              </a:rPr>
              <a:pPr algn="r"/>
              <a:t>9</a:t>
            </a:fld>
            <a:endParaRPr lang="ru-RU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8485BD3-62FB-520A-295D-C8C6E44982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189" y="243280"/>
            <a:ext cx="4547043" cy="6371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1044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11064</TotalTime>
  <Words>1625</Words>
  <Application>Microsoft Office PowerPoint</Application>
  <PresentationFormat>Широкоэкранный</PresentationFormat>
  <Paragraphs>240</Paragraphs>
  <Slides>18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Требования к разработке ИМ</vt:lpstr>
      <vt:lpstr>Требования к разработке ИМ</vt:lpstr>
      <vt:lpstr>Требования к разработке ИМ</vt:lpstr>
      <vt:lpstr>Требования к разработке ЦИМ</vt:lpstr>
      <vt:lpstr>Требования к разработке ЦИМ</vt:lpstr>
      <vt:lpstr>Проект Приказа об утверждении Состава ЦИМ Ожидаемая дата вступления в силу 01.03.2026 или 01.09.2026 </vt:lpstr>
      <vt:lpstr>Проект Приказа об утверждении Состава ЦИМ</vt:lpstr>
      <vt:lpstr>Требования к разработке ЦИМ</vt:lpstr>
      <vt:lpstr>Типовая форма задания на проектирование</vt:lpstr>
      <vt:lpstr>Примеры заданий на проектирование</vt:lpstr>
      <vt:lpstr>Презентация PowerPoint</vt:lpstr>
      <vt:lpstr>Презентация PowerPoint</vt:lpstr>
      <vt:lpstr>Определение стоимости работ </vt:lpstr>
      <vt:lpstr>Определение стоимости работ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Isaev</dc:creator>
  <cp:lastModifiedBy>forgalina1009@gmail.com</cp:lastModifiedBy>
  <cp:revision>463</cp:revision>
  <cp:lastPrinted>2022-07-05T09:41:11Z</cp:lastPrinted>
  <dcterms:created xsi:type="dcterms:W3CDTF">2017-12-25T04:50:09Z</dcterms:created>
  <dcterms:modified xsi:type="dcterms:W3CDTF">2025-07-31T10:31:07Z</dcterms:modified>
</cp:coreProperties>
</file>